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1.xml" ContentType="application/vnd.openxmlformats-officedocument.presentationml.tags+xml"/>
  <Override PartName="/ppt/notesSlides/notesSlide23.xml" ContentType="application/vnd.openxmlformats-officedocument.presentationml.notesSlide+xml"/>
  <Override PartName="/ppt/tags/tag2.xml" ContentType="application/vnd.openxmlformats-officedocument.presentationml.tags+xml"/>
  <Override PartName="/ppt/notesSlides/notesSlide24.xml" ContentType="application/vnd.openxmlformats-officedocument.presentationml.notesSlide+xml"/>
  <Override PartName="/ppt/tags/tag3.xml" ContentType="application/vnd.openxmlformats-officedocument.presentationml.tags+xml"/>
  <Override PartName="/ppt/notesSlides/notesSlide25.xml" ContentType="application/vnd.openxmlformats-officedocument.presentationml.notesSlide+xml"/>
  <Override PartName="/ppt/tags/tag4.xml" ContentType="application/vnd.openxmlformats-officedocument.presentationml.tags+xml"/>
  <Override PartName="/ppt/notesSlides/notesSlide26.xml" ContentType="application/vnd.openxmlformats-officedocument.presentationml.notesSlide+xml"/>
  <Override PartName="/ppt/tags/tag5.xml" ContentType="application/vnd.openxmlformats-officedocument.presentationml.tags+xml"/>
  <Override PartName="/ppt/notesSlides/notesSlide27.xml" ContentType="application/vnd.openxmlformats-officedocument.presentationml.notesSlide+xml"/>
  <Override PartName="/ppt/tags/tag6.xml" ContentType="application/vnd.openxmlformats-officedocument.presentationml.tags+xml"/>
  <Override PartName="/ppt/notesSlides/notesSlide28.xml" ContentType="application/vnd.openxmlformats-officedocument.presentationml.notesSlide+xml"/>
  <Override PartName="/ppt/tags/tag7.xml" ContentType="application/vnd.openxmlformats-officedocument.presentationml.tags+xml"/>
  <Override PartName="/ppt/notesSlides/notesSlide29.xml" ContentType="application/vnd.openxmlformats-officedocument.presentationml.notesSlide+xml"/>
  <Override PartName="/ppt/tags/tag8.xml" ContentType="application/vnd.openxmlformats-officedocument.presentationml.tags+xml"/>
  <Override PartName="/ppt/notesSlides/notesSlide30.xml" ContentType="application/vnd.openxmlformats-officedocument.presentationml.notesSlide+xml"/>
  <Override PartName="/ppt/tags/tag9.xml" ContentType="application/vnd.openxmlformats-officedocument.presentationml.tags+xml"/>
  <Override PartName="/ppt/notesSlides/notesSlide31.xml" ContentType="application/vnd.openxmlformats-officedocument.presentationml.notesSlide+xml"/>
  <Override PartName="/ppt/tags/tag10.xml" ContentType="application/vnd.openxmlformats-officedocument.presentationml.tags+xml"/>
  <Override PartName="/ppt/notesSlides/notesSlide32.xml" ContentType="application/vnd.openxmlformats-officedocument.presentationml.notesSlide+xml"/>
  <Override PartName="/ppt/tags/tag11.xml" ContentType="application/vnd.openxmlformats-officedocument.presentationml.tags+xml"/>
  <Override PartName="/ppt/notesSlides/notesSlide33.xml" ContentType="application/vnd.openxmlformats-officedocument.presentationml.notesSlide+xml"/>
  <Override PartName="/ppt/tags/tag12.xml" ContentType="application/vnd.openxmlformats-officedocument.presentationml.tags+xml"/>
  <Override PartName="/ppt/notesSlides/notesSlide34.xml" ContentType="application/vnd.openxmlformats-officedocument.presentationml.notesSlide+xml"/>
  <Override PartName="/ppt/tags/tag13.xml" ContentType="application/vnd.openxmlformats-officedocument.presentationml.tags+xml"/>
  <Override PartName="/ppt/notesSlides/notesSlide35.xml" ContentType="application/vnd.openxmlformats-officedocument.presentationml.notesSlide+xml"/>
  <Override PartName="/ppt/tags/tag14.xml" ContentType="application/vnd.openxmlformats-officedocument.presentationml.tags+xml"/>
  <Override PartName="/ppt/notesSlides/notesSlide36.xml" ContentType="application/vnd.openxmlformats-officedocument.presentationml.notesSlide+xml"/>
  <Override PartName="/ppt/tags/tag15.xml" ContentType="application/vnd.openxmlformats-officedocument.presentationml.tags+xml"/>
  <Override PartName="/ppt/notesSlides/notesSlide37.xml" ContentType="application/vnd.openxmlformats-officedocument.presentationml.notesSlide+xml"/>
  <Override PartName="/ppt/tags/tag16.xml" ContentType="application/vnd.openxmlformats-officedocument.presentationml.tags+xml"/>
  <Override PartName="/ppt/notesSlides/notesSlide38.xml" ContentType="application/vnd.openxmlformats-officedocument.presentationml.notesSlide+xml"/>
  <Override PartName="/ppt/tags/tag17.xml" ContentType="application/vnd.openxmlformats-officedocument.presentationml.tags+xml"/>
  <Override PartName="/ppt/notesSlides/notesSlide39.xml" ContentType="application/vnd.openxmlformats-officedocument.presentationml.notesSlide+xml"/>
  <Override PartName="/ppt/tags/tag18.xml" ContentType="application/vnd.openxmlformats-officedocument.presentationml.tags+xml"/>
  <Override PartName="/ppt/notesSlides/notesSlide40.xml" ContentType="application/vnd.openxmlformats-officedocument.presentationml.notesSlide+xml"/>
  <Override PartName="/ppt/tags/tag19.xml" ContentType="application/vnd.openxmlformats-officedocument.presentationml.tags+xml"/>
  <Override PartName="/ppt/notesSlides/notesSlide41.xml" ContentType="application/vnd.openxmlformats-officedocument.presentationml.notesSlide+xml"/>
  <Override PartName="/ppt/tags/tag20.xml" ContentType="application/vnd.openxmlformats-officedocument.presentationml.tags+xml"/>
  <Override PartName="/ppt/notesSlides/notesSlide42.xml" ContentType="application/vnd.openxmlformats-officedocument.presentationml.notesSlide+xml"/>
  <Override PartName="/ppt/tags/tag21.xml" ContentType="application/vnd.openxmlformats-officedocument.presentationml.tags+xml"/>
  <Override PartName="/ppt/notesSlides/notesSlide43.xml" ContentType="application/vnd.openxmlformats-officedocument.presentationml.notesSlide+xml"/>
  <Override PartName="/ppt/tags/tag22.xml" ContentType="application/vnd.openxmlformats-officedocument.presentationml.tags+xml"/>
  <Override PartName="/ppt/notesSlides/notesSlide44.xml" ContentType="application/vnd.openxmlformats-officedocument.presentationml.notesSlide+xml"/>
  <Override PartName="/ppt/tags/tag23.xml" ContentType="application/vnd.openxmlformats-officedocument.presentationml.tags+xml"/>
  <Override PartName="/ppt/notesSlides/notesSlide45.xml" ContentType="application/vnd.openxmlformats-officedocument.presentationml.notesSlide+xml"/>
  <Override PartName="/ppt/tags/tag24.xml" ContentType="application/vnd.openxmlformats-officedocument.presentationml.tags+xml"/>
  <Override PartName="/ppt/notesSlides/notesSlide46.xml" ContentType="application/vnd.openxmlformats-officedocument.presentationml.notesSlide+xml"/>
  <Override PartName="/ppt/tags/tag25.xml" ContentType="application/vnd.openxmlformats-officedocument.presentationml.tags+xml"/>
  <Override PartName="/ppt/notesSlides/notesSlide47.xml" ContentType="application/vnd.openxmlformats-officedocument.presentationml.notesSlide+xml"/>
  <Override PartName="/ppt/tags/tag26.xml" ContentType="application/vnd.openxmlformats-officedocument.presentationml.tags+xml"/>
  <Override PartName="/ppt/notesSlides/notesSlide48.xml" ContentType="application/vnd.openxmlformats-officedocument.presentationml.notesSlide+xml"/>
  <Override PartName="/ppt/tags/tag27.xml" ContentType="application/vnd.openxmlformats-officedocument.presentationml.tags+xml"/>
  <Override PartName="/ppt/notesSlides/notesSlide49.xml" ContentType="application/vnd.openxmlformats-officedocument.presentationml.notesSlide+xml"/>
  <Override PartName="/ppt/tags/tag28.xml" ContentType="application/vnd.openxmlformats-officedocument.presentationml.tags+xml"/>
  <Override PartName="/ppt/notesSlides/notesSlide50.xml" ContentType="application/vnd.openxmlformats-officedocument.presentationml.notesSlide+xml"/>
  <Override PartName="/ppt/tags/tag29.xml" ContentType="application/vnd.openxmlformats-officedocument.presentationml.tags+xml"/>
  <Override PartName="/ppt/notesSlides/notesSlide51.xml" ContentType="application/vnd.openxmlformats-officedocument.presentationml.notesSlide+xml"/>
  <Override PartName="/ppt/tags/tag30.xml" ContentType="application/vnd.openxmlformats-officedocument.presentationml.tags+xml"/>
  <Override PartName="/ppt/notesSlides/notesSlide52.xml" ContentType="application/vnd.openxmlformats-officedocument.presentationml.notesSlide+xml"/>
  <Override PartName="/ppt/tags/tag31.xml" ContentType="application/vnd.openxmlformats-officedocument.presentationml.tags+xml"/>
  <Override PartName="/ppt/notesSlides/notesSlide53.xml" ContentType="application/vnd.openxmlformats-officedocument.presentationml.notesSlide+xml"/>
  <Override PartName="/ppt/tags/tag32.xml" ContentType="application/vnd.openxmlformats-officedocument.presentationml.tags+xml"/>
  <Override PartName="/ppt/notesSlides/notesSlide54.xml" ContentType="application/vnd.openxmlformats-officedocument.presentationml.notesSlide+xml"/>
  <Override PartName="/ppt/tags/tag33.xml" ContentType="application/vnd.openxmlformats-officedocument.presentationml.tags+xml"/>
  <Override PartName="/ppt/notesSlides/notesSlide55.xml" ContentType="application/vnd.openxmlformats-officedocument.presentationml.notesSlide+xml"/>
  <Override PartName="/ppt/tags/tag34.xml" ContentType="application/vnd.openxmlformats-officedocument.presentationml.tags+xml"/>
  <Override PartName="/ppt/notesSlides/notesSlide56.xml" ContentType="application/vnd.openxmlformats-officedocument.presentationml.notesSlide+xml"/>
  <Override PartName="/ppt/tags/tag35.xml" ContentType="application/vnd.openxmlformats-officedocument.presentationml.tags+xml"/>
  <Override PartName="/ppt/notesSlides/notesSlide57.xml" ContentType="application/vnd.openxmlformats-officedocument.presentationml.notesSlide+xml"/>
  <Override PartName="/ppt/tags/tag36.xml" ContentType="application/vnd.openxmlformats-officedocument.presentationml.tags+xml"/>
  <Override PartName="/ppt/notesSlides/notesSlide58.xml" ContentType="application/vnd.openxmlformats-officedocument.presentationml.notesSlide+xml"/>
  <Override PartName="/ppt/tags/tag37.xml" ContentType="application/vnd.openxmlformats-officedocument.presentationml.tags+xml"/>
  <Override PartName="/ppt/notesSlides/notesSlide59.xml" ContentType="application/vnd.openxmlformats-officedocument.presentationml.notesSlide+xml"/>
  <Override PartName="/ppt/tags/tag38.xml" ContentType="application/vnd.openxmlformats-officedocument.presentationml.tags+xml"/>
  <Override PartName="/ppt/notesSlides/notesSlide60.xml" ContentType="application/vnd.openxmlformats-officedocument.presentationml.notesSlide+xml"/>
  <Override PartName="/ppt/tags/tag39.xml" ContentType="application/vnd.openxmlformats-officedocument.presentationml.tags+xml"/>
  <Override PartName="/ppt/notesSlides/notesSlide61.xml" ContentType="application/vnd.openxmlformats-officedocument.presentationml.notesSlide+xml"/>
  <Override PartName="/ppt/tags/tag40.xml" ContentType="application/vnd.openxmlformats-officedocument.presentationml.tags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tags/tag41.xml" ContentType="application/vnd.openxmlformats-officedocument.presentationml.tags+xml"/>
  <Override PartName="/ppt/notesSlides/notesSlide64.xml" ContentType="application/vnd.openxmlformats-officedocument.presentationml.notesSlide+xml"/>
  <Override PartName="/ppt/tags/tag42.xml" ContentType="application/vnd.openxmlformats-officedocument.presentationml.tags+xml"/>
  <Override PartName="/ppt/notesSlides/notesSlide65.xml" ContentType="application/vnd.openxmlformats-officedocument.presentationml.notesSlide+xml"/>
  <Override PartName="/ppt/tags/tag43.xml" ContentType="application/vnd.openxmlformats-officedocument.presentationml.tags+xml"/>
  <Override PartName="/ppt/notesSlides/notesSlide66.xml" ContentType="application/vnd.openxmlformats-officedocument.presentationml.notesSlide+xml"/>
  <Override PartName="/ppt/tags/tag44.xml" ContentType="application/vnd.openxmlformats-officedocument.presentationml.tags+xml"/>
  <Override PartName="/ppt/notesSlides/notesSlide6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9"/>
  </p:notesMasterIdLst>
  <p:sldIdLst>
    <p:sldId id="410" r:id="rId2"/>
    <p:sldId id="503" r:id="rId3"/>
    <p:sldId id="871" r:id="rId4"/>
    <p:sldId id="872" r:id="rId5"/>
    <p:sldId id="873" r:id="rId6"/>
    <p:sldId id="879" r:id="rId7"/>
    <p:sldId id="763" r:id="rId8"/>
    <p:sldId id="880" r:id="rId9"/>
    <p:sldId id="734" r:id="rId10"/>
    <p:sldId id="882" r:id="rId11"/>
    <p:sldId id="883" r:id="rId12"/>
    <p:sldId id="884" r:id="rId13"/>
    <p:sldId id="885" r:id="rId14"/>
    <p:sldId id="886" r:id="rId15"/>
    <p:sldId id="887" r:id="rId16"/>
    <p:sldId id="938" r:id="rId17"/>
    <p:sldId id="888" r:id="rId18"/>
    <p:sldId id="977" r:id="rId19"/>
    <p:sldId id="889" r:id="rId20"/>
    <p:sldId id="909" r:id="rId21"/>
    <p:sldId id="890" r:id="rId22"/>
    <p:sldId id="769" r:id="rId23"/>
    <p:sldId id="892" r:id="rId24"/>
    <p:sldId id="893" r:id="rId25"/>
    <p:sldId id="894" r:id="rId26"/>
    <p:sldId id="891" r:id="rId27"/>
    <p:sldId id="895" r:id="rId28"/>
    <p:sldId id="946" r:id="rId29"/>
    <p:sldId id="896" r:id="rId30"/>
    <p:sldId id="939" r:id="rId31"/>
    <p:sldId id="897" r:id="rId32"/>
    <p:sldId id="917" r:id="rId33"/>
    <p:sldId id="975" r:id="rId34"/>
    <p:sldId id="976" r:id="rId35"/>
    <p:sldId id="957" r:id="rId36"/>
    <p:sldId id="956" r:id="rId37"/>
    <p:sldId id="918" r:id="rId38"/>
    <p:sldId id="919" r:id="rId39"/>
    <p:sldId id="953" r:id="rId40"/>
    <p:sldId id="954" r:id="rId41"/>
    <p:sldId id="955" r:id="rId42"/>
    <p:sldId id="920" r:id="rId43"/>
    <p:sldId id="921" r:id="rId44"/>
    <p:sldId id="958" r:id="rId45"/>
    <p:sldId id="924" r:id="rId46"/>
    <p:sldId id="927" r:id="rId47"/>
    <p:sldId id="926" r:id="rId48"/>
    <p:sldId id="945" r:id="rId49"/>
    <p:sldId id="951" r:id="rId50"/>
    <p:sldId id="961" r:id="rId51"/>
    <p:sldId id="928" r:id="rId52"/>
    <p:sldId id="960" r:id="rId53"/>
    <p:sldId id="959" r:id="rId54"/>
    <p:sldId id="929" r:id="rId55"/>
    <p:sldId id="936" r:id="rId56"/>
    <p:sldId id="930" r:id="rId57"/>
    <p:sldId id="940" r:id="rId58"/>
    <p:sldId id="941" r:id="rId59"/>
    <p:sldId id="943" r:id="rId60"/>
    <p:sldId id="942" r:id="rId61"/>
    <p:sldId id="931" r:id="rId62"/>
    <p:sldId id="937" r:id="rId63"/>
    <p:sldId id="866" r:id="rId64"/>
    <p:sldId id="935" r:id="rId65"/>
    <p:sldId id="973" r:id="rId66"/>
    <p:sldId id="974" r:id="rId67"/>
    <p:sldId id="978" r:id="rId68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00"/>
    <a:srgbClr val="293BBD"/>
    <a:srgbClr val="F6960A"/>
    <a:srgbClr val="FFF0C1"/>
    <a:srgbClr val="BBE0E3"/>
    <a:srgbClr val="CCFF66"/>
    <a:srgbClr val="009999"/>
    <a:srgbClr val="336600"/>
    <a:srgbClr val="6633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Stile medio 4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66" autoAdjust="0"/>
    <p:restoredTop sz="94638" autoAdjust="0"/>
  </p:normalViewPr>
  <p:slideViewPr>
    <p:cSldViewPr>
      <p:cViewPr varScale="1">
        <p:scale>
          <a:sx n="70" d="100"/>
          <a:sy n="70" d="100"/>
        </p:scale>
        <p:origin x="16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BA05A084-4D59-48D6-B697-BC6E797BE69B}" type="datetimeFigureOut">
              <a:rPr lang="it-IT" smtClean="0"/>
              <a:pPr/>
              <a:t>24/09/2014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E3E639D2-B87D-4996-AB20-22AF947AE7C4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6143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639D2-B87D-4996-AB20-22AF947AE7C4}" type="slidenum">
              <a:rPr lang="it-IT" smtClean="0"/>
              <a:pPr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151660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639D2-B87D-4996-AB20-22AF947AE7C4}" type="slidenum">
              <a:rPr lang="it-IT" smtClean="0"/>
              <a:pPr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061380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639D2-B87D-4996-AB20-22AF947AE7C4}" type="slidenum">
              <a:rPr lang="it-IT" smtClean="0"/>
              <a:pPr/>
              <a:t>11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635168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639D2-B87D-4996-AB20-22AF947AE7C4}" type="slidenum">
              <a:rPr lang="it-IT" smtClean="0"/>
              <a:pPr/>
              <a:t>12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361418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639D2-B87D-4996-AB20-22AF947AE7C4}" type="slidenum">
              <a:rPr lang="it-IT" smtClean="0"/>
              <a:pPr/>
              <a:t>13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139233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639D2-B87D-4996-AB20-22AF947AE7C4}" type="slidenum">
              <a:rPr lang="it-IT" smtClean="0"/>
              <a:pPr/>
              <a:t>14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641468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639D2-B87D-4996-AB20-22AF947AE7C4}" type="slidenum">
              <a:rPr lang="it-IT" smtClean="0"/>
              <a:pPr/>
              <a:t>15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041666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639D2-B87D-4996-AB20-22AF947AE7C4}" type="slidenum">
              <a:rPr lang="it-IT" smtClean="0"/>
              <a:pPr/>
              <a:t>16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053376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639D2-B87D-4996-AB20-22AF947AE7C4}" type="slidenum">
              <a:rPr lang="it-IT" smtClean="0"/>
              <a:pPr/>
              <a:t>17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577465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639D2-B87D-4996-AB20-22AF947AE7C4}" type="slidenum">
              <a:rPr lang="it-IT" smtClean="0"/>
              <a:pPr/>
              <a:t>18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011615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639D2-B87D-4996-AB20-22AF947AE7C4}" type="slidenum">
              <a:rPr lang="it-IT" smtClean="0"/>
              <a:pPr/>
              <a:t>19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53219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639D2-B87D-4996-AB20-22AF947AE7C4}" type="slidenum">
              <a:rPr lang="it-IT" smtClean="0">
                <a:solidFill>
                  <a:prstClr val="black"/>
                </a:solidFill>
              </a:rPr>
              <a:pPr/>
              <a:t>2</a:t>
            </a:fld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7008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639D2-B87D-4996-AB20-22AF947AE7C4}" type="slidenum">
              <a:rPr lang="it-IT" smtClean="0"/>
              <a:pPr/>
              <a:t>20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190228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639D2-B87D-4996-AB20-22AF947AE7C4}" type="slidenum">
              <a:rPr lang="it-IT" smtClean="0"/>
              <a:pPr/>
              <a:t>21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920571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639D2-B87D-4996-AB20-22AF947AE7C4}" type="slidenum">
              <a:rPr lang="it-IT" smtClean="0">
                <a:solidFill>
                  <a:prstClr val="black"/>
                </a:solidFill>
              </a:rPr>
              <a:pPr/>
              <a:t>22</a:t>
            </a:fld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3742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noProof="0" dirty="0" smtClean="0"/>
          </a:p>
        </p:txBody>
      </p:sp>
    </p:spTree>
    <p:extLst>
      <p:ext uri="{BB962C8B-B14F-4D97-AF65-F5344CB8AC3E}">
        <p14:creationId xmlns:p14="http://schemas.microsoft.com/office/powerpoint/2010/main" val="24353453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noProof="0" dirty="0" smtClean="0"/>
          </a:p>
        </p:txBody>
      </p:sp>
    </p:spTree>
    <p:extLst>
      <p:ext uri="{BB962C8B-B14F-4D97-AF65-F5344CB8AC3E}">
        <p14:creationId xmlns:p14="http://schemas.microsoft.com/office/powerpoint/2010/main" val="125508335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noProof="0" dirty="0" smtClean="0"/>
          </a:p>
        </p:txBody>
      </p:sp>
    </p:spTree>
    <p:extLst>
      <p:ext uri="{BB962C8B-B14F-4D97-AF65-F5344CB8AC3E}">
        <p14:creationId xmlns:p14="http://schemas.microsoft.com/office/powerpoint/2010/main" val="80586377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noProof="0" dirty="0" smtClean="0"/>
          </a:p>
        </p:txBody>
      </p:sp>
    </p:spTree>
    <p:extLst>
      <p:ext uri="{BB962C8B-B14F-4D97-AF65-F5344CB8AC3E}">
        <p14:creationId xmlns:p14="http://schemas.microsoft.com/office/powerpoint/2010/main" val="95622542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noProof="0" dirty="0" smtClean="0"/>
          </a:p>
        </p:txBody>
      </p:sp>
    </p:spTree>
    <p:extLst>
      <p:ext uri="{BB962C8B-B14F-4D97-AF65-F5344CB8AC3E}">
        <p14:creationId xmlns:p14="http://schemas.microsoft.com/office/powerpoint/2010/main" val="426023601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noProof="0" dirty="0" smtClean="0"/>
          </a:p>
        </p:txBody>
      </p:sp>
    </p:spTree>
    <p:extLst>
      <p:ext uri="{BB962C8B-B14F-4D97-AF65-F5344CB8AC3E}">
        <p14:creationId xmlns:p14="http://schemas.microsoft.com/office/powerpoint/2010/main" val="185263077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noProof="0" dirty="0" smtClean="0"/>
          </a:p>
        </p:txBody>
      </p:sp>
    </p:spTree>
    <p:extLst>
      <p:ext uri="{BB962C8B-B14F-4D97-AF65-F5344CB8AC3E}">
        <p14:creationId xmlns:p14="http://schemas.microsoft.com/office/powerpoint/2010/main" val="3281283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639D2-B87D-4996-AB20-22AF947AE7C4}" type="slidenum">
              <a:rPr lang="it-IT" smtClean="0"/>
              <a:pPr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2744617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noProof="0" dirty="0" smtClean="0"/>
          </a:p>
        </p:txBody>
      </p:sp>
    </p:spTree>
    <p:extLst>
      <p:ext uri="{BB962C8B-B14F-4D97-AF65-F5344CB8AC3E}">
        <p14:creationId xmlns:p14="http://schemas.microsoft.com/office/powerpoint/2010/main" val="157165189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noProof="0" dirty="0" smtClean="0"/>
          </a:p>
        </p:txBody>
      </p:sp>
    </p:spTree>
    <p:extLst>
      <p:ext uri="{BB962C8B-B14F-4D97-AF65-F5344CB8AC3E}">
        <p14:creationId xmlns:p14="http://schemas.microsoft.com/office/powerpoint/2010/main" val="380166883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noProof="0" dirty="0" smtClean="0"/>
          </a:p>
        </p:txBody>
      </p:sp>
    </p:spTree>
    <p:extLst>
      <p:ext uri="{BB962C8B-B14F-4D97-AF65-F5344CB8AC3E}">
        <p14:creationId xmlns:p14="http://schemas.microsoft.com/office/powerpoint/2010/main" val="310612204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noProof="0" dirty="0" smtClean="0"/>
          </a:p>
        </p:txBody>
      </p:sp>
    </p:spTree>
    <p:extLst>
      <p:ext uri="{BB962C8B-B14F-4D97-AF65-F5344CB8AC3E}">
        <p14:creationId xmlns:p14="http://schemas.microsoft.com/office/powerpoint/2010/main" val="372495368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noProof="0" dirty="0" smtClean="0"/>
          </a:p>
        </p:txBody>
      </p:sp>
    </p:spTree>
    <p:extLst>
      <p:ext uri="{BB962C8B-B14F-4D97-AF65-F5344CB8AC3E}">
        <p14:creationId xmlns:p14="http://schemas.microsoft.com/office/powerpoint/2010/main" val="136881338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noProof="0" dirty="0" smtClean="0"/>
          </a:p>
        </p:txBody>
      </p:sp>
    </p:spTree>
    <p:extLst>
      <p:ext uri="{BB962C8B-B14F-4D97-AF65-F5344CB8AC3E}">
        <p14:creationId xmlns:p14="http://schemas.microsoft.com/office/powerpoint/2010/main" val="177063615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noProof="0" dirty="0" smtClean="0"/>
          </a:p>
        </p:txBody>
      </p:sp>
    </p:spTree>
    <p:extLst>
      <p:ext uri="{BB962C8B-B14F-4D97-AF65-F5344CB8AC3E}">
        <p14:creationId xmlns:p14="http://schemas.microsoft.com/office/powerpoint/2010/main" val="245200634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noProof="0" dirty="0" smtClean="0"/>
          </a:p>
        </p:txBody>
      </p:sp>
    </p:spTree>
    <p:extLst>
      <p:ext uri="{BB962C8B-B14F-4D97-AF65-F5344CB8AC3E}">
        <p14:creationId xmlns:p14="http://schemas.microsoft.com/office/powerpoint/2010/main" val="154727007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noProof="0" dirty="0" smtClean="0"/>
          </a:p>
        </p:txBody>
      </p:sp>
    </p:spTree>
    <p:extLst>
      <p:ext uri="{BB962C8B-B14F-4D97-AF65-F5344CB8AC3E}">
        <p14:creationId xmlns:p14="http://schemas.microsoft.com/office/powerpoint/2010/main" val="205201342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noProof="0" dirty="0" smtClean="0"/>
          </a:p>
        </p:txBody>
      </p:sp>
    </p:spTree>
    <p:extLst>
      <p:ext uri="{BB962C8B-B14F-4D97-AF65-F5344CB8AC3E}">
        <p14:creationId xmlns:p14="http://schemas.microsoft.com/office/powerpoint/2010/main" val="3253091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639D2-B87D-4996-AB20-22AF947AE7C4}" type="slidenum">
              <a:rPr lang="it-IT" smtClean="0"/>
              <a:pPr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7975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noProof="0" dirty="0" smtClean="0"/>
          </a:p>
        </p:txBody>
      </p:sp>
    </p:spTree>
    <p:extLst>
      <p:ext uri="{BB962C8B-B14F-4D97-AF65-F5344CB8AC3E}">
        <p14:creationId xmlns:p14="http://schemas.microsoft.com/office/powerpoint/2010/main" val="115319639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noProof="0" dirty="0" smtClean="0"/>
          </a:p>
        </p:txBody>
      </p:sp>
    </p:spTree>
    <p:extLst>
      <p:ext uri="{BB962C8B-B14F-4D97-AF65-F5344CB8AC3E}">
        <p14:creationId xmlns:p14="http://schemas.microsoft.com/office/powerpoint/2010/main" val="5954529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noProof="0" dirty="0" smtClean="0"/>
          </a:p>
        </p:txBody>
      </p:sp>
    </p:spTree>
    <p:extLst>
      <p:ext uri="{BB962C8B-B14F-4D97-AF65-F5344CB8AC3E}">
        <p14:creationId xmlns:p14="http://schemas.microsoft.com/office/powerpoint/2010/main" val="32063778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noProof="0" dirty="0" smtClean="0"/>
          </a:p>
        </p:txBody>
      </p:sp>
    </p:spTree>
    <p:extLst>
      <p:ext uri="{BB962C8B-B14F-4D97-AF65-F5344CB8AC3E}">
        <p14:creationId xmlns:p14="http://schemas.microsoft.com/office/powerpoint/2010/main" val="352441289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noProof="0" dirty="0" smtClean="0"/>
          </a:p>
        </p:txBody>
      </p:sp>
    </p:spTree>
    <p:extLst>
      <p:ext uri="{BB962C8B-B14F-4D97-AF65-F5344CB8AC3E}">
        <p14:creationId xmlns:p14="http://schemas.microsoft.com/office/powerpoint/2010/main" val="69669297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noProof="0" dirty="0" smtClean="0"/>
          </a:p>
        </p:txBody>
      </p:sp>
    </p:spTree>
    <p:extLst>
      <p:ext uri="{BB962C8B-B14F-4D97-AF65-F5344CB8AC3E}">
        <p14:creationId xmlns:p14="http://schemas.microsoft.com/office/powerpoint/2010/main" val="428843756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noProof="0" dirty="0" smtClean="0"/>
          </a:p>
        </p:txBody>
      </p:sp>
    </p:spTree>
    <p:extLst>
      <p:ext uri="{BB962C8B-B14F-4D97-AF65-F5344CB8AC3E}">
        <p14:creationId xmlns:p14="http://schemas.microsoft.com/office/powerpoint/2010/main" val="250933413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noProof="0" dirty="0" smtClean="0"/>
          </a:p>
        </p:txBody>
      </p:sp>
    </p:spTree>
    <p:extLst>
      <p:ext uri="{BB962C8B-B14F-4D97-AF65-F5344CB8AC3E}">
        <p14:creationId xmlns:p14="http://schemas.microsoft.com/office/powerpoint/2010/main" val="76092301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noProof="0" dirty="0" smtClean="0"/>
          </a:p>
        </p:txBody>
      </p:sp>
    </p:spTree>
    <p:extLst>
      <p:ext uri="{BB962C8B-B14F-4D97-AF65-F5344CB8AC3E}">
        <p14:creationId xmlns:p14="http://schemas.microsoft.com/office/powerpoint/2010/main" val="3267383345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noProof="0" dirty="0" smtClean="0"/>
          </a:p>
        </p:txBody>
      </p:sp>
    </p:spTree>
    <p:extLst>
      <p:ext uri="{BB962C8B-B14F-4D97-AF65-F5344CB8AC3E}">
        <p14:creationId xmlns:p14="http://schemas.microsoft.com/office/powerpoint/2010/main" val="2656441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639D2-B87D-4996-AB20-22AF947AE7C4}" type="slidenum">
              <a:rPr lang="it-IT" smtClean="0"/>
              <a:pPr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8223391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noProof="0" dirty="0" smtClean="0"/>
          </a:p>
        </p:txBody>
      </p:sp>
    </p:spTree>
    <p:extLst>
      <p:ext uri="{BB962C8B-B14F-4D97-AF65-F5344CB8AC3E}">
        <p14:creationId xmlns:p14="http://schemas.microsoft.com/office/powerpoint/2010/main" val="95690874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noProof="0" dirty="0" smtClean="0"/>
          </a:p>
        </p:txBody>
      </p:sp>
    </p:spTree>
    <p:extLst>
      <p:ext uri="{BB962C8B-B14F-4D97-AF65-F5344CB8AC3E}">
        <p14:creationId xmlns:p14="http://schemas.microsoft.com/office/powerpoint/2010/main" val="84375130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noProof="0" dirty="0" smtClean="0"/>
          </a:p>
        </p:txBody>
      </p:sp>
    </p:spTree>
    <p:extLst>
      <p:ext uri="{BB962C8B-B14F-4D97-AF65-F5344CB8AC3E}">
        <p14:creationId xmlns:p14="http://schemas.microsoft.com/office/powerpoint/2010/main" val="297484372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noProof="0" dirty="0" smtClean="0"/>
          </a:p>
        </p:txBody>
      </p:sp>
    </p:spTree>
    <p:extLst>
      <p:ext uri="{BB962C8B-B14F-4D97-AF65-F5344CB8AC3E}">
        <p14:creationId xmlns:p14="http://schemas.microsoft.com/office/powerpoint/2010/main" val="1737998957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noProof="0" dirty="0" smtClean="0"/>
          </a:p>
        </p:txBody>
      </p:sp>
    </p:spTree>
    <p:extLst>
      <p:ext uri="{BB962C8B-B14F-4D97-AF65-F5344CB8AC3E}">
        <p14:creationId xmlns:p14="http://schemas.microsoft.com/office/powerpoint/2010/main" val="574673186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noProof="0" dirty="0" smtClean="0"/>
          </a:p>
        </p:txBody>
      </p:sp>
    </p:spTree>
    <p:extLst>
      <p:ext uri="{BB962C8B-B14F-4D97-AF65-F5344CB8AC3E}">
        <p14:creationId xmlns:p14="http://schemas.microsoft.com/office/powerpoint/2010/main" val="993952813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noProof="0" dirty="0" smtClean="0"/>
          </a:p>
        </p:txBody>
      </p:sp>
    </p:spTree>
    <p:extLst>
      <p:ext uri="{BB962C8B-B14F-4D97-AF65-F5344CB8AC3E}">
        <p14:creationId xmlns:p14="http://schemas.microsoft.com/office/powerpoint/2010/main" val="3144068677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noProof="0" dirty="0" smtClean="0"/>
          </a:p>
        </p:txBody>
      </p:sp>
    </p:spTree>
    <p:extLst>
      <p:ext uri="{BB962C8B-B14F-4D97-AF65-F5344CB8AC3E}">
        <p14:creationId xmlns:p14="http://schemas.microsoft.com/office/powerpoint/2010/main" val="1635142287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noProof="0" dirty="0" smtClean="0"/>
          </a:p>
        </p:txBody>
      </p:sp>
    </p:spTree>
    <p:extLst>
      <p:ext uri="{BB962C8B-B14F-4D97-AF65-F5344CB8AC3E}">
        <p14:creationId xmlns:p14="http://schemas.microsoft.com/office/powerpoint/2010/main" val="604939552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noProof="0" dirty="0" smtClean="0"/>
          </a:p>
        </p:txBody>
      </p:sp>
    </p:spTree>
    <p:extLst>
      <p:ext uri="{BB962C8B-B14F-4D97-AF65-F5344CB8AC3E}">
        <p14:creationId xmlns:p14="http://schemas.microsoft.com/office/powerpoint/2010/main" val="16428943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639D2-B87D-4996-AB20-22AF947AE7C4}" type="slidenum">
              <a:rPr lang="it-IT" smtClean="0"/>
              <a:pPr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80513652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noProof="0" dirty="0" smtClean="0"/>
          </a:p>
        </p:txBody>
      </p:sp>
    </p:spTree>
    <p:extLst>
      <p:ext uri="{BB962C8B-B14F-4D97-AF65-F5344CB8AC3E}">
        <p14:creationId xmlns:p14="http://schemas.microsoft.com/office/powerpoint/2010/main" val="1696062867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noProof="0" dirty="0" smtClean="0"/>
          </a:p>
        </p:txBody>
      </p:sp>
    </p:spTree>
    <p:extLst>
      <p:ext uri="{BB962C8B-B14F-4D97-AF65-F5344CB8AC3E}">
        <p14:creationId xmlns:p14="http://schemas.microsoft.com/office/powerpoint/2010/main" val="823330074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noProof="0" dirty="0" smtClean="0"/>
          </a:p>
        </p:txBody>
      </p:sp>
    </p:spTree>
    <p:extLst>
      <p:ext uri="{BB962C8B-B14F-4D97-AF65-F5344CB8AC3E}">
        <p14:creationId xmlns:p14="http://schemas.microsoft.com/office/powerpoint/2010/main" val="1646799186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639D2-B87D-4996-AB20-22AF947AE7C4}" type="slidenum">
              <a:rPr lang="it-IT" smtClean="0">
                <a:solidFill>
                  <a:prstClr val="black"/>
                </a:solidFill>
              </a:rPr>
              <a:pPr/>
              <a:t>63</a:t>
            </a:fld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72903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noProof="0" dirty="0" smtClean="0"/>
          </a:p>
        </p:txBody>
      </p:sp>
    </p:spTree>
    <p:extLst>
      <p:ext uri="{BB962C8B-B14F-4D97-AF65-F5344CB8AC3E}">
        <p14:creationId xmlns:p14="http://schemas.microsoft.com/office/powerpoint/2010/main" val="1698328240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noProof="0" dirty="0" smtClean="0"/>
          </a:p>
        </p:txBody>
      </p:sp>
    </p:spTree>
    <p:extLst>
      <p:ext uri="{BB962C8B-B14F-4D97-AF65-F5344CB8AC3E}">
        <p14:creationId xmlns:p14="http://schemas.microsoft.com/office/powerpoint/2010/main" val="155093187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noProof="0" dirty="0" smtClean="0"/>
          </a:p>
        </p:txBody>
      </p:sp>
    </p:spTree>
    <p:extLst>
      <p:ext uri="{BB962C8B-B14F-4D97-AF65-F5344CB8AC3E}">
        <p14:creationId xmlns:p14="http://schemas.microsoft.com/office/powerpoint/2010/main" val="2225996448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noProof="0" dirty="0" smtClean="0"/>
          </a:p>
        </p:txBody>
      </p:sp>
    </p:spTree>
    <p:extLst>
      <p:ext uri="{BB962C8B-B14F-4D97-AF65-F5344CB8AC3E}">
        <p14:creationId xmlns:p14="http://schemas.microsoft.com/office/powerpoint/2010/main" val="7287031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639D2-B87D-4996-AB20-22AF947AE7C4}" type="slidenum">
              <a:rPr lang="it-IT" smtClean="0"/>
              <a:pPr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685865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639D2-B87D-4996-AB20-22AF947AE7C4}" type="slidenum">
              <a:rPr lang="it-IT" smtClean="0"/>
              <a:pPr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725760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639D2-B87D-4996-AB20-22AF947AE7C4}" type="slidenum">
              <a:rPr lang="it-IT" smtClean="0"/>
              <a:pPr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59724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74A621C4-729F-4B05-BD26-0F0389D302B9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DCEBB63A-6EE4-4FB1-A5F5-4BD50268CE44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73D083AA-BC8B-4034-8AEC-7B105E405973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AD809ADB-A165-4A24-AE7D-10060257D89D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FFDF7992-DBCD-4BF6-8532-8C24E1494834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</a:defRPr>
            </a:lvl1pPr>
            <a:lvl2pPr>
              <a:defRPr sz="2400">
                <a:latin typeface="Arial" pitchFamily="34" charset="0"/>
              </a:defRPr>
            </a:lvl2pPr>
            <a:lvl3pPr>
              <a:defRPr sz="2000">
                <a:latin typeface="Arial" pitchFamily="34" charset="0"/>
              </a:defRPr>
            </a:lvl3pPr>
            <a:lvl4pPr>
              <a:defRPr sz="1800">
                <a:latin typeface="Arial" pitchFamily="34" charset="0"/>
              </a:defRPr>
            </a:lvl4pPr>
            <a:lvl5pPr>
              <a:defRPr sz="180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</a:defRPr>
            </a:lvl1pPr>
            <a:lvl2pPr>
              <a:defRPr sz="2400">
                <a:latin typeface="Arial" pitchFamily="34" charset="0"/>
              </a:defRPr>
            </a:lvl2pPr>
            <a:lvl3pPr>
              <a:defRPr sz="2000">
                <a:latin typeface="Arial" pitchFamily="34" charset="0"/>
              </a:defRPr>
            </a:lvl3pPr>
            <a:lvl4pPr>
              <a:defRPr sz="1800">
                <a:latin typeface="Arial" pitchFamily="34" charset="0"/>
              </a:defRPr>
            </a:lvl4pPr>
            <a:lvl5pPr>
              <a:defRPr sz="180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D80DE78C-78E5-4A86-B08E-57EC07F21AD4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>
              <a:defRPr sz="2000">
                <a:latin typeface="Arial" pitchFamily="34" charset="0"/>
              </a:defRPr>
            </a:lvl2pPr>
            <a:lvl3pPr>
              <a:defRPr sz="1800">
                <a:latin typeface="Arial" pitchFamily="34" charset="0"/>
              </a:defRPr>
            </a:lvl3pPr>
            <a:lvl4pPr>
              <a:defRPr sz="1600">
                <a:latin typeface="Arial" pitchFamily="34" charset="0"/>
              </a:defRPr>
            </a:lvl4pPr>
            <a:lvl5pPr>
              <a:defRPr sz="16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>
              <a:defRPr sz="2000">
                <a:latin typeface="Arial" pitchFamily="34" charset="0"/>
              </a:defRPr>
            </a:lvl2pPr>
            <a:lvl3pPr>
              <a:defRPr sz="1800">
                <a:latin typeface="Arial" pitchFamily="34" charset="0"/>
              </a:defRPr>
            </a:lvl3pPr>
            <a:lvl4pPr>
              <a:defRPr sz="1600">
                <a:latin typeface="Arial" pitchFamily="34" charset="0"/>
              </a:defRPr>
            </a:lvl4pPr>
            <a:lvl5pPr>
              <a:defRPr sz="16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39C19F09-8D36-4B56-9937-05B87ABC7F54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3B235BDE-B415-4DC3-938A-4FB2C1AE5362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9448B9B4-233A-4B63-8778-B90E3890D57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itchFamily="34" charset="0"/>
              </a:defRPr>
            </a:lvl1pPr>
            <a:lvl2pPr>
              <a:defRPr sz="2800">
                <a:latin typeface="Arial" pitchFamily="34" charset="0"/>
              </a:defRPr>
            </a:lvl2pPr>
            <a:lvl3pPr>
              <a:defRPr sz="2400">
                <a:latin typeface="Arial" pitchFamily="34" charset="0"/>
              </a:defRPr>
            </a:lvl3pPr>
            <a:lvl4pPr>
              <a:defRPr sz="2000">
                <a:latin typeface="Arial" pitchFamily="34" charset="0"/>
              </a:defRPr>
            </a:lvl4pPr>
            <a:lvl5pPr>
              <a:defRPr sz="2000">
                <a:latin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1A95BAA4-6311-4D0B-908E-24264B85D197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E4D98BBB-A0DB-4911-AA17-A1480232BF27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fld id="{5D8060B5-FCEE-417A-B593-1385F10D7E7D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40.png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8.png"/><Relationship Id="rId5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9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0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3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4419600"/>
            <a:ext cx="6705600" cy="990600"/>
          </a:xfrm>
          <a:noFill/>
        </p:spPr>
        <p:txBody>
          <a:bodyPr/>
          <a:lstStyle/>
          <a:p>
            <a:r>
              <a:rPr lang="it-IT" sz="2000" dirty="0" smtClean="0"/>
              <a:t>Emilio Di Giacomo, Giuseppe Liotta, </a:t>
            </a:r>
            <a:br>
              <a:rPr lang="it-IT" sz="2000" dirty="0" smtClean="0"/>
            </a:br>
            <a:r>
              <a:rPr lang="it-IT" sz="2000" u="sng" dirty="0" smtClean="0"/>
              <a:t>Fabrizio Montecchiani</a:t>
            </a:r>
          </a:p>
          <a:p>
            <a:r>
              <a:rPr lang="it-IT" sz="2000" dirty="0" smtClean="0">
                <a:solidFill>
                  <a:schemeClr val="accent2"/>
                </a:solidFill>
              </a:rPr>
              <a:t>Università degli Studi di Perugia</a:t>
            </a:r>
            <a:endParaRPr lang="it-IT" sz="2400" dirty="0" smtClean="0">
              <a:solidFill>
                <a:schemeClr val="accent2"/>
              </a:solidFill>
            </a:endParaRPr>
          </a:p>
          <a:p>
            <a:endParaRPr lang="en-US" sz="1600" b="1" dirty="0" smtClean="0"/>
          </a:p>
          <a:p>
            <a:r>
              <a:rPr lang="en-US" sz="1600" b="1" dirty="0" smtClean="0"/>
              <a:t>22</a:t>
            </a:r>
            <a:r>
              <a:rPr lang="en-US" sz="1600" b="1" baseline="30000" dirty="0" smtClean="0"/>
              <a:t>nd</a:t>
            </a:r>
            <a:r>
              <a:rPr lang="en-US" sz="1600" b="1" dirty="0" smtClean="0"/>
              <a:t> </a:t>
            </a:r>
            <a:r>
              <a:rPr lang="en-US" sz="1600" b="1" dirty="0"/>
              <a:t>International Symposium </a:t>
            </a:r>
            <a:r>
              <a:rPr lang="en-US" sz="1600" b="1" dirty="0" smtClean="0"/>
              <a:t>on Graph </a:t>
            </a:r>
            <a:r>
              <a:rPr lang="en-US" sz="1600" b="1" dirty="0"/>
              <a:t>Drawing</a:t>
            </a:r>
          </a:p>
          <a:p>
            <a:r>
              <a:rPr lang="en-US" sz="1600" dirty="0" smtClean="0"/>
              <a:t>24-26 </a:t>
            </a:r>
            <a:r>
              <a:rPr lang="en-US" sz="1600" dirty="0"/>
              <a:t>September 2014, </a:t>
            </a:r>
            <a:r>
              <a:rPr lang="en-US" sz="1600" dirty="0" err="1"/>
              <a:t>Würzburg</a:t>
            </a:r>
            <a:r>
              <a:rPr lang="en-US" sz="1600" dirty="0"/>
              <a:t>, Germany</a:t>
            </a:r>
            <a:r>
              <a:rPr lang="en-US" sz="1600" dirty="0" smtClean="0"/>
              <a:t> 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228600" y="762000"/>
            <a:ext cx="8686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40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Drawing outer 1-planar graphs </a:t>
            </a:r>
            <a:br>
              <a:rPr lang="en-US" sz="40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few slopes</a:t>
            </a:r>
            <a:br>
              <a:rPr lang="en-US" sz="40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kern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4000" kern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4000" kern="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5" name="Gruppo 4"/>
          <p:cNvGrpSpPr/>
          <p:nvPr/>
        </p:nvGrpSpPr>
        <p:grpSpPr>
          <a:xfrm>
            <a:off x="3191137" y="2254628"/>
            <a:ext cx="2761726" cy="1891544"/>
            <a:chOff x="2418765" y="3190989"/>
            <a:chExt cx="4229161" cy="2896611"/>
          </a:xfrm>
        </p:grpSpPr>
        <p:sp>
          <p:nvSpPr>
            <p:cNvPr id="6" name="Ovale 5"/>
            <p:cNvSpPr/>
            <p:nvPr/>
          </p:nvSpPr>
          <p:spPr bwMode="auto">
            <a:xfrm>
              <a:off x="2418765" y="4038600"/>
              <a:ext cx="144000" cy="144000"/>
            </a:xfrm>
            <a:prstGeom prst="ellips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Ovale 6"/>
            <p:cNvSpPr/>
            <p:nvPr/>
          </p:nvSpPr>
          <p:spPr bwMode="auto">
            <a:xfrm>
              <a:off x="3733800" y="3505200"/>
              <a:ext cx="144000" cy="144000"/>
            </a:xfrm>
            <a:prstGeom prst="ellips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Ovale 7"/>
            <p:cNvSpPr/>
            <p:nvPr/>
          </p:nvSpPr>
          <p:spPr bwMode="auto">
            <a:xfrm>
              <a:off x="5715000" y="3733800"/>
              <a:ext cx="144000" cy="144000"/>
            </a:xfrm>
            <a:prstGeom prst="ellips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Ovale 8"/>
            <p:cNvSpPr/>
            <p:nvPr/>
          </p:nvSpPr>
          <p:spPr bwMode="auto">
            <a:xfrm>
              <a:off x="6248400" y="4038600"/>
              <a:ext cx="144000" cy="144000"/>
            </a:xfrm>
            <a:prstGeom prst="ellips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Ovale 10"/>
            <p:cNvSpPr/>
            <p:nvPr/>
          </p:nvSpPr>
          <p:spPr bwMode="auto">
            <a:xfrm>
              <a:off x="6211389" y="4538138"/>
              <a:ext cx="144000" cy="144000"/>
            </a:xfrm>
            <a:prstGeom prst="ellips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Ovale 11"/>
            <p:cNvSpPr/>
            <p:nvPr/>
          </p:nvSpPr>
          <p:spPr bwMode="auto">
            <a:xfrm>
              <a:off x="6503926" y="5638800"/>
              <a:ext cx="144000" cy="144000"/>
            </a:xfrm>
            <a:prstGeom prst="ellips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Ovale 13"/>
            <p:cNvSpPr/>
            <p:nvPr/>
          </p:nvSpPr>
          <p:spPr bwMode="auto">
            <a:xfrm>
              <a:off x="4572000" y="5943600"/>
              <a:ext cx="144000" cy="144000"/>
            </a:xfrm>
            <a:prstGeom prst="ellips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Ovale 14"/>
            <p:cNvSpPr/>
            <p:nvPr/>
          </p:nvSpPr>
          <p:spPr bwMode="auto">
            <a:xfrm>
              <a:off x="3505200" y="5895933"/>
              <a:ext cx="144000" cy="144000"/>
            </a:xfrm>
            <a:prstGeom prst="ellips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Ovale 15"/>
            <p:cNvSpPr/>
            <p:nvPr/>
          </p:nvSpPr>
          <p:spPr bwMode="auto">
            <a:xfrm>
              <a:off x="2667000" y="5410200"/>
              <a:ext cx="144000" cy="144000"/>
            </a:xfrm>
            <a:prstGeom prst="ellips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7" name="Connettore 1 16"/>
            <p:cNvCxnSpPr>
              <a:stCxn id="16" idx="6"/>
              <a:endCxn id="15" idx="2"/>
            </p:cNvCxnSpPr>
            <p:nvPr/>
          </p:nvCxnSpPr>
          <p:spPr bwMode="auto">
            <a:xfrm>
              <a:off x="2811000" y="5482200"/>
              <a:ext cx="694200" cy="485733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8" name="Figura a mano libera 17"/>
            <p:cNvSpPr/>
            <p:nvPr/>
          </p:nvSpPr>
          <p:spPr bwMode="auto">
            <a:xfrm>
              <a:off x="2464526" y="4179026"/>
              <a:ext cx="243840" cy="1227908"/>
            </a:xfrm>
            <a:custGeom>
              <a:avLst/>
              <a:gdLst>
                <a:gd name="connsiteX0" fmla="*/ 243840 w 243840"/>
                <a:gd name="connsiteY0" fmla="*/ 1227908 h 1227908"/>
                <a:gd name="connsiteX1" fmla="*/ 52251 w 243840"/>
                <a:gd name="connsiteY1" fmla="*/ 766354 h 1227908"/>
                <a:gd name="connsiteX2" fmla="*/ 0 w 243840"/>
                <a:gd name="connsiteY2" fmla="*/ 0 h 1227908"/>
                <a:gd name="connsiteX3" fmla="*/ 0 w 243840"/>
                <a:gd name="connsiteY3" fmla="*/ 0 h 1227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840" h="1227908">
                  <a:moveTo>
                    <a:pt x="243840" y="1227908"/>
                  </a:moveTo>
                  <a:cubicBezTo>
                    <a:pt x="168365" y="1099456"/>
                    <a:pt x="92891" y="971005"/>
                    <a:pt x="52251" y="766354"/>
                  </a:cubicBezTo>
                  <a:cubicBezTo>
                    <a:pt x="11611" y="561703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Figura a mano libera 18"/>
            <p:cNvSpPr/>
            <p:nvPr/>
          </p:nvSpPr>
          <p:spPr bwMode="auto">
            <a:xfrm>
              <a:off x="3866606" y="3190989"/>
              <a:ext cx="1881051" cy="553697"/>
            </a:xfrm>
            <a:custGeom>
              <a:avLst/>
              <a:gdLst>
                <a:gd name="connsiteX0" fmla="*/ 0 w 1881051"/>
                <a:gd name="connsiteY0" fmla="*/ 327274 h 553697"/>
                <a:gd name="connsiteX1" fmla="*/ 1062445 w 1881051"/>
                <a:gd name="connsiteY1" fmla="*/ 5057 h 553697"/>
                <a:gd name="connsiteX2" fmla="*/ 1881051 w 1881051"/>
                <a:gd name="connsiteY2" fmla="*/ 553697 h 553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1051" h="553697">
                  <a:moveTo>
                    <a:pt x="0" y="327274"/>
                  </a:moveTo>
                  <a:cubicBezTo>
                    <a:pt x="374468" y="147297"/>
                    <a:pt x="748937" y="-32680"/>
                    <a:pt x="1062445" y="5057"/>
                  </a:cubicBezTo>
                  <a:cubicBezTo>
                    <a:pt x="1375953" y="42794"/>
                    <a:pt x="1628502" y="298245"/>
                    <a:pt x="1881051" y="553697"/>
                  </a:cubicBezTo>
                </a:path>
              </a:pathLst>
            </a:cu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Figura a mano libera 19"/>
            <p:cNvSpPr/>
            <p:nvPr/>
          </p:nvSpPr>
          <p:spPr bwMode="auto">
            <a:xfrm>
              <a:off x="3657774" y="5363399"/>
              <a:ext cx="2832116" cy="575847"/>
            </a:xfrm>
            <a:custGeom>
              <a:avLst/>
              <a:gdLst>
                <a:gd name="connsiteX0" fmla="*/ 0 w 2899955"/>
                <a:gd name="connsiteY0" fmla="*/ 575847 h 575847"/>
                <a:gd name="connsiteX1" fmla="*/ 1332412 w 2899955"/>
                <a:gd name="connsiteY1" fmla="*/ 35915 h 575847"/>
                <a:gd name="connsiteX2" fmla="*/ 2194560 w 2899955"/>
                <a:gd name="connsiteY2" fmla="*/ 79458 h 575847"/>
                <a:gd name="connsiteX3" fmla="*/ 2899955 w 2899955"/>
                <a:gd name="connsiteY3" fmla="*/ 314590 h 575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9955" h="575847">
                  <a:moveTo>
                    <a:pt x="0" y="575847"/>
                  </a:moveTo>
                  <a:cubicBezTo>
                    <a:pt x="483326" y="347246"/>
                    <a:pt x="966652" y="118646"/>
                    <a:pt x="1332412" y="35915"/>
                  </a:cubicBezTo>
                  <a:cubicBezTo>
                    <a:pt x="1698172" y="-46816"/>
                    <a:pt x="1933303" y="33012"/>
                    <a:pt x="2194560" y="79458"/>
                  </a:cubicBezTo>
                  <a:cubicBezTo>
                    <a:pt x="2455817" y="125904"/>
                    <a:pt x="2677886" y="220247"/>
                    <a:pt x="2899955" y="314590"/>
                  </a:cubicBezTo>
                </a:path>
              </a:pathLst>
            </a:cu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1" name="Connettore 1 20"/>
            <p:cNvCxnSpPr>
              <a:stCxn id="7" idx="2"/>
              <a:endCxn id="6" idx="7"/>
            </p:cNvCxnSpPr>
            <p:nvPr/>
          </p:nvCxnSpPr>
          <p:spPr bwMode="auto">
            <a:xfrm flipH="1">
              <a:off x="2541677" y="3577200"/>
              <a:ext cx="1192123" cy="482488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" name="Connettore 1 21"/>
            <p:cNvCxnSpPr>
              <a:stCxn id="14" idx="2"/>
              <a:endCxn id="15" idx="5"/>
            </p:cNvCxnSpPr>
            <p:nvPr/>
          </p:nvCxnSpPr>
          <p:spPr bwMode="auto">
            <a:xfrm flipH="1">
              <a:off x="3628112" y="6015600"/>
              <a:ext cx="943888" cy="3245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Connettore 1 22"/>
            <p:cNvCxnSpPr>
              <a:stCxn id="12" idx="3"/>
              <a:endCxn id="14" idx="6"/>
            </p:cNvCxnSpPr>
            <p:nvPr/>
          </p:nvCxnSpPr>
          <p:spPr bwMode="auto">
            <a:xfrm flipH="1">
              <a:off x="4716000" y="5761712"/>
              <a:ext cx="1809014" cy="253888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4" name="Connettore 1 23"/>
            <p:cNvCxnSpPr>
              <a:stCxn id="11" idx="3"/>
              <a:endCxn id="14" idx="7"/>
            </p:cNvCxnSpPr>
            <p:nvPr/>
          </p:nvCxnSpPr>
          <p:spPr bwMode="auto">
            <a:xfrm flipH="1">
              <a:off x="4694912" y="4661050"/>
              <a:ext cx="1537565" cy="1303638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5" name="Connettore 1 24"/>
            <p:cNvCxnSpPr>
              <a:stCxn id="11" idx="5"/>
              <a:endCxn id="12" idx="0"/>
            </p:cNvCxnSpPr>
            <p:nvPr/>
          </p:nvCxnSpPr>
          <p:spPr bwMode="auto">
            <a:xfrm>
              <a:off x="6334301" y="4661050"/>
              <a:ext cx="241625" cy="97775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6" name="Connettore 1 25"/>
            <p:cNvCxnSpPr>
              <a:stCxn id="11" idx="2"/>
              <a:endCxn id="7" idx="5"/>
            </p:cNvCxnSpPr>
            <p:nvPr/>
          </p:nvCxnSpPr>
          <p:spPr bwMode="auto">
            <a:xfrm flipH="1" flipV="1">
              <a:off x="3856712" y="3628112"/>
              <a:ext cx="2354677" cy="982026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7" name="Connettore 1 26"/>
            <p:cNvCxnSpPr>
              <a:stCxn id="16" idx="7"/>
              <a:endCxn id="7" idx="4"/>
            </p:cNvCxnSpPr>
            <p:nvPr/>
          </p:nvCxnSpPr>
          <p:spPr bwMode="auto">
            <a:xfrm flipV="1">
              <a:off x="2789912" y="3649200"/>
              <a:ext cx="1015888" cy="1782088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8" name="Connettore 1 27"/>
            <p:cNvCxnSpPr>
              <a:stCxn id="15" idx="1"/>
              <a:endCxn id="6" idx="5"/>
            </p:cNvCxnSpPr>
            <p:nvPr/>
          </p:nvCxnSpPr>
          <p:spPr bwMode="auto">
            <a:xfrm flipH="1" flipV="1">
              <a:off x="2541677" y="4161512"/>
              <a:ext cx="984611" cy="1755509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9" name="Connettore 1 28"/>
            <p:cNvCxnSpPr>
              <a:stCxn id="11" idx="1"/>
              <a:endCxn id="8" idx="5"/>
            </p:cNvCxnSpPr>
            <p:nvPr/>
          </p:nvCxnSpPr>
          <p:spPr bwMode="auto">
            <a:xfrm flipH="1" flipV="1">
              <a:off x="5837912" y="3856712"/>
              <a:ext cx="394565" cy="702514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0" name="Connettore 1 29"/>
            <p:cNvCxnSpPr>
              <a:stCxn id="9" idx="1"/>
              <a:endCxn id="8" idx="6"/>
            </p:cNvCxnSpPr>
            <p:nvPr/>
          </p:nvCxnSpPr>
          <p:spPr bwMode="auto">
            <a:xfrm flipH="1" flipV="1">
              <a:off x="5859000" y="3805800"/>
              <a:ext cx="410488" cy="253888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1" name="Connettore 1 30"/>
            <p:cNvCxnSpPr>
              <a:stCxn id="9" idx="4"/>
              <a:endCxn id="11" idx="0"/>
            </p:cNvCxnSpPr>
            <p:nvPr/>
          </p:nvCxnSpPr>
          <p:spPr bwMode="auto">
            <a:xfrm flipH="1">
              <a:off x="6283389" y="4182600"/>
              <a:ext cx="37011" cy="355538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2" name="Figura a mano libera 31"/>
            <p:cNvSpPr/>
            <p:nvPr/>
          </p:nvSpPr>
          <p:spPr bwMode="auto">
            <a:xfrm>
              <a:off x="3596640" y="3655476"/>
              <a:ext cx="2125980" cy="2234784"/>
            </a:xfrm>
            <a:custGeom>
              <a:avLst/>
              <a:gdLst>
                <a:gd name="connsiteX0" fmla="*/ 0 w 2125980"/>
                <a:gd name="connsiteY0" fmla="*/ 2234784 h 2234784"/>
                <a:gd name="connsiteX1" fmla="*/ 1310640 w 2125980"/>
                <a:gd name="connsiteY1" fmla="*/ 223104 h 2234784"/>
                <a:gd name="connsiteX2" fmla="*/ 2125980 w 2125980"/>
                <a:gd name="connsiteY2" fmla="*/ 139284 h 2234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25980" h="2234784">
                  <a:moveTo>
                    <a:pt x="0" y="2234784"/>
                  </a:moveTo>
                  <a:cubicBezTo>
                    <a:pt x="478155" y="1403569"/>
                    <a:pt x="956310" y="572354"/>
                    <a:pt x="1310640" y="223104"/>
                  </a:cubicBezTo>
                  <a:cubicBezTo>
                    <a:pt x="1664970" y="-126146"/>
                    <a:pt x="1895475" y="6569"/>
                    <a:pt x="2125980" y="139284"/>
                  </a:cubicBezTo>
                </a:path>
              </a:pathLst>
            </a:cu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839200" cy="1143000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Motivation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and State of the Art</a:t>
            </a:r>
            <a:endParaRPr lang="en-US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7"/>
              <p:cNvSpPr txBox="1">
                <a:spLocks noChangeArrowheads="1"/>
              </p:cNvSpPr>
              <p:nvPr/>
            </p:nvSpPr>
            <p:spPr bwMode="auto">
              <a:xfrm>
                <a:off x="304800" y="1522274"/>
                <a:ext cx="8458200" cy="1631216"/>
              </a:xfrm>
              <a:prstGeom prst="rect">
                <a:avLst/>
              </a:prstGeom>
              <a:solidFill>
                <a:schemeClr val="accent3">
                  <a:lumMod val="85000"/>
                </a:schemeClr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>
                    <a:latin typeface="Arial" pitchFamily="34" charset="0"/>
                  </a:rPr>
                  <a:t>Bounded-degree </a:t>
                </a:r>
                <a:r>
                  <a:rPr lang="en-US" sz="2800" b="1" dirty="0">
                    <a:latin typeface="Arial" pitchFamily="34" charset="0"/>
                  </a:rPr>
                  <a:t>non-planar</a:t>
                </a:r>
                <a:r>
                  <a:rPr lang="en-US" sz="2800" dirty="0">
                    <a:latin typeface="Arial" pitchFamily="34" charset="0"/>
                  </a:rPr>
                  <a:t> graphs can have </a:t>
                </a:r>
                <a:r>
                  <a:rPr lang="en-US" sz="2800" b="1" dirty="0">
                    <a:latin typeface="Arial" pitchFamily="34" charset="0"/>
                  </a:rPr>
                  <a:t>arbitrarily large slope </a:t>
                </a:r>
                <a:r>
                  <a:rPr lang="en-US" sz="2800" b="1" dirty="0" smtClean="0">
                    <a:latin typeface="Arial" pitchFamily="34" charset="0"/>
                  </a:rPr>
                  <a:t>number </a:t>
                </a:r>
                <a:r>
                  <a:rPr lang="en-US" sz="2800" dirty="0" smtClean="0">
                    <a:latin typeface="Arial" pitchFamily="34" charset="0"/>
                  </a:rPr>
                  <a:t>(unbounded in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sz="2800" i="1" dirty="0"/>
                      <m:t>Δ</m:t>
                    </m:r>
                  </m:oMath>
                </a14:m>
                <a:r>
                  <a:rPr lang="en-US" sz="2800" dirty="0" smtClean="0">
                    <a:latin typeface="Arial" pitchFamily="34" charset="0"/>
                  </a:rPr>
                  <a:t>)</a:t>
                </a:r>
                <a:br>
                  <a:rPr lang="en-US" sz="2800" dirty="0" smtClean="0">
                    <a:latin typeface="Arial" pitchFamily="34" charset="0"/>
                  </a:rPr>
                </a:br>
                <a:r>
                  <a:rPr lang="en-US" sz="2200" dirty="0" smtClean="0">
                    <a:solidFill>
                      <a:srgbClr val="669900"/>
                    </a:solidFill>
                    <a:latin typeface="Arial" pitchFamily="34" charset="0"/>
                  </a:rPr>
                  <a:t>[</a:t>
                </a:r>
                <a:r>
                  <a:rPr lang="en-US" sz="2200" dirty="0" err="1" smtClean="0">
                    <a:solidFill>
                      <a:srgbClr val="669900"/>
                    </a:solidFill>
                    <a:latin typeface="Arial" pitchFamily="34" charset="0"/>
                  </a:rPr>
                  <a:t>Barát</a:t>
                </a:r>
                <a:r>
                  <a:rPr lang="en-US" sz="2200" dirty="0" smtClean="0">
                    <a:solidFill>
                      <a:srgbClr val="669900"/>
                    </a:solidFill>
                    <a:latin typeface="Arial" pitchFamily="34" charset="0"/>
                  </a:rPr>
                  <a:t> </a:t>
                </a:r>
                <a:r>
                  <a:rPr lang="en-US" sz="2200" i="1" dirty="0">
                    <a:solidFill>
                      <a:srgbClr val="669900"/>
                    </a:solidFill>
                    <a:latin typeface="Arial" pitchFamily="34" charset="0"/>
                  </a:rPr>
                  <a:t>et </a:t>
                </a:r>
                <a:r>
                  <a:rPr lang="en-US" sz="2200" i="1" dirty="0" err="1">
                    <a:solidFill>
                      <a:srgbClr val="669900"/>
                    </a:solidFill>
                    <a:latin typeface="Arial" pitchFamily="34" charset="0"/>
                  </a:rPr>
                  <a:t>al</a:t>
                </a:r>
                <a:r>
                  <a:rPr lang="en-US" sz="2200" i="1" dirty="0" err="1" smtClean="0">
                    <a:solidFill>
                      <a:srgbClr val="669900"/>
                    </a:solidFill>
                    <a:latin typeface="Arial" pitchFamily="34" charset="0"/>
                  </a:rPr>
                  <a:t>.,The</a:t>
                </a:r>
                <a:r>
                  <a:rPr lang="en-US" sz="2200" i="1" dirty="0" smtClean="0">
                    <a:solidFill>
                      <a:srgbClr val="669900"/>
                    </a:solidFill>
                    <a:latin typeface="Arial" pitchFamily="34" charset="0"/>
                  </a:rPr>
                  <a:t> </a:t>
                </a:r>
                <a:r>
                  <a:rPr lang="en-US" sz="2200" i="1" dirty="0" err="1" smtClean="0">
                    <a:solidFill>
                      <a:srgbClr val="669900"/>
                    </a:solidFill>
                    <a:latin typeface="Arial" pitchFamily="34" charset="0"/>
                  </a:rPr>
                  <a:t>Electr</a:t>
                </a:r>
                <a:r>
                  <a:rPr lang="en-US" sz="2200" i="1" dirty="0" smtClean="0">
                    <a:solidFill>
                      <a:srgbClr val="669900"/>
                    </a:solidFill>
                    <a:latin typeface="Arial" pitchFamily="34" charset="0"/>
                  </a:rPr>
                  <a:t>. J. of </a:t>
                </a:r>
                <a:r>
                  <a:rPr lang="en-US" sz="2200" i="1" dirty="0" err="1" smtClean="0">
                    <a:solidFill>
                      <a:srgbClr val="669900"/>
                    </a:solidFill>
                    <a:latin typeface="Arial" pitchFamily="34" charset="0"/>
                  </a:rPr>
                  <a:t>Combin</a:t>
                </a:r>
                <a:r>
                  <a:rPr lang="en-US" sz="2200" i="1" dirty="0" smtClean="0">
                    <a:solidFill>
                      <a:srgbClr val="669900"/>
                    </a:solidFill>
                    <a:latin typeface="Arial" pitchFamily="34" charset="0"/>
                  </a:rPr>
                  <a:t>.</a:t>
                </a:r>
                <a:r>
                  <a:rPr lang="it-IT" sz="2200" i="1" dirty="0" smtClean="0">
                    <a:solidFill>
                      <a:srgbClr val="669900"/>
                    </a:solidFill>
                    <a:latin typeface="Arial" pitchFamily="34" charset="0"/>
                  </a:rPr>
                  <a:t>, </a:t>
                </a:r>
                <a:r>
                  <a:rPr lang="it-IT" sz="2200" dirty="0" smtClean="0">
                    <a:solidFill>
                      <a:srgbClr val="669900"/>
                    </a:solidFill>
                    <a:latin typeface="Arial" pitchFamily="34" charset="0"/>
                  </a:rPr>
                  <a:t>2006]</a:t>
                </a:r>
                <a:br>
                  <a:rPr lang="it-IT" sz="2200" dirty="0" smtClean="0">
                    <a:solidFill>
                      <a:srgbClr val="669900"/>
                    </a:solidFill>
                    <a:latin typeface="Arial" pitchFamily="34" charset="0"/>
                  </a:rPr>
                </a:br>
                <a:r>
                  <a:rPr lang="it-IT" sz="2200" dirty="0" smtClean="0">
                    <a:solidFill>
                      <a:srgbClr val="669900"/>
                    </a:solidFill>
                    <a:latin typeface="Arial" pitchFamily="34" charset="0"/>
                  </a:rPr>
                  <a:t>[</a:t>
                </a:r>
                <a:r>
                  <a:rPr lang="it-IT" sz="2200" dirty="0" err="1" smtClean="0">
                    <a:solidFill>
                      <a:srgbClr val="669900"/>
                    </a:solidFill>
                    <a:latin typeface="Arial" pitchFamily="34" charset="0"/>
                  </a:rPr>
                  <a:t>Pach</a:t>
                </a:r>
                <a:r>
                  <a:rPr lang="it-IT" sz="2200" dirty="0" smtClean="0">
                    <a:solidFill>
                      <a:srgbClr val="669900"/>
                    </a:solidFill>
                    <a:latin typeface="Arial" pitchFamily="34" charset="0"/>
                  </a:rPr>
                  <a:t>, </a:t>
                </a:r>
                <a:r>
                  <a:rPr lang="it-IT" sz="2200" dirty="0" err="1" smtClean="0">
                    <a:solidFill>
                      <a:srgbClr val="669900"/>
                    </a:solidFill>
                    <a:latin typeface="Arial" pitchFamily="34" charset="0"/>
                  </a:rPr>
                  <a:t>Pálvölgyi</a:t>
                </a:r>
                <a:r>
                  <a:rPr lang="it-IT" sz="2200" dirty="0" smtClean="0">
                    <a:solidFill>
                      <a:srgbClr val="669900"/>
                    </a:solidFill>
                    <a:latin typeface="Arial" pitchFamily="34" charset="0"/>
                  </a:rPr>
                  <a:t>,</a:t>
                </a:r>
                <a:r>
                  <a:rPr lang="en-US" sz="2200" i="1" dirty="0" smtClean="0">
                    <a:solidFill>
                      <a:srgbClr val="669900"/>
                    </a:solidFill>
                    <a:latin typeface="Arial" pitchFamily="34" charset="0"/>
                  </a:rPr>
                  <a:t>The </a:t>
                </a:r>
                <a:r>
                  <a:rPr lang="en-US" sz="2200" i="1" dirty="0" err="1" smtClean="0">
                    <a:solidFill>
                      <a:srgbClr val="669900"/>
                    </a:solidFill>
                    <a:latin typeface="Arial" pitchFamily="34" charset="0"/>
                  </a:rPr>
                  <a:t>Electr</a:t>
                </a:r>
                <a:r>
                  <a:rPr lang="en-US" sz="2200" i="1" dirty="0">
                    <a:solidFill>
                      <a:srgbClr val="669900"/>
                    </a:solidFill>
                    <a:latin typeface="Arial" pitchFamily="34" charset="0"/>
                  </a:rPr>
                  <a:t>. J. of </a:t>
                </a:r>
                <a:r>
                  <a:rPr lang="en-US" sz="2200" i="1" dirty="0" err="1">
                    <a:solidFill>
                      <a:srgbClr val="669900"/>
                    </a:solidFill>
                    <a:latin typeface="Arial" pitchFamily="34" charset="0"/>
                  </a:rPr>
                  <a:t>Combin</a:t>
                </a:r>
                <a:r>
                  <a:rPr lang="en-US" sz="2200" i="1" dirty="0" smtClean="0">
                    <a:solidFill>
                      <a:srgbClr val="669900"/>
                    </a:solidFill>
                    <a:latin typeface="Arial" pitchFamily="34" charset="0"/>
                  </a:rPr>
                  <a:t>.</a:t>
                </a:r>
                <a:r>
                  <a:rPr lang="it-IT" sz="2200" i="1" dirty="0" smtClean="0">
                    <a:solidFill>
                      <a:srgbClr val="669900"/>
                    </a:solidFill>
                    <a:latin typeface="Arial" pitchFamily="34" charset="0"/>
                  </a:rPr>
                  <a:t>, </a:t>
                </a:r>
                <a:r>
                  <a:rPr lang="it-IT" sz="2200" dirty="0" smtClean="0">
                    <a:solidFill>
                      <a:srgbClr val="669900"/>
                    </a:solidFill>
                    <a:latin typeface="Arial" pitchFamily="34" charset="0"/>
                  </a:rPr>
                  <a:t>2006</a:t>
                </a:r>
                <a:r>
                  <a:rPr lang="en-US" sz="2200" dirty="0" smtClean="0">
                    <a:solidFill>
                      <a:srgbClr val="669900"/>
                    </a:solidFill>
                    <a:latin typeface="Arial" pitchFamily="34" charset="0"/>
                  </a:rPr>
                  <a:t>]</a:t>
                </a:r>
              </a:p>
            </p:txBody>
          </p:sp>
        </mc:Choice>
        <mc:Fallback xmlns="">
          <p:sp>
            <p:nvSpPr>
              <p:cNvPr id="6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1522274"/>
                <a:ext cx="8458200" cy="1631216"/>
              </a:xfrm>
              <a:prstGeom prst="rect">
                <a:avLst/>
              </a:prstGeom>
              <a:blipFill rotWithShape="0">
                <a:blip r:embed="rId3"/>
                <a:stretch>
                  <a:fillRect l="-1441" t="-4120" b="-7116"/>
                </a:stretch>
              </a:blip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164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839200" cy="1143000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Motivation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and State of the Art</a:t>
            </a:r>
            <a:endParaRPr lang="en-US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2623" y="3352800"/>
            <a:ext cx="8458200" cy="1292662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Arial" pitchFamily="34" charset="0"/>
              </a:rPr>
              <a:t>Planar</a:t>
            </a:r>
            <a:r>
              <a:rPr lang="en-US" sz="2800" dirty="0">
                <a:latin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</a:rPr>
              <a:t>bounded-degree graphs have </a:t>
            </a:r>
            <a:r>
              <a:rPr lang="en-US" sz="2800" b="1" dirty="0" smtClean="0">
                <a:latin typeface="Arial" pitchFamily="34" charset="0"/>
              </a:rPr>
              <a:t>bounded planar slope number</a:t>
            </a:r>
            <a:r>
              <a:rPr lang="en-US" sz="2800" dirty="0" smtClean="0">
                <a:latin typeface="Arial" pitchFamily="34" charset="0"/>
              </a:rPr>
              <a:t> -</a:t>
            </a:r>
            <a:r>
              <a:rPr lang="en-US" sz="2800" i="1" dirty="0" smtClean="0">
                <a:latin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</a:rPr>
              <a:t>psl</a:t>
            </a:r>
            <a:r>
              <a:rPr lang="en-US" sz="2800" i="1" dirty="0" smtClean="0">
                <a:latin typeface="Arial" pitchFamily="34" charset="0"/>
              </a:rPr>
              <a:t>(G)</a:t>
            </a:r>
            <a:r>
              <a:rPr lang="en-US" sz="2800" i="1" dirty="0" smtClean="0">
                <a:latin typeface="Arial" pitchFamily="34" charset="0"/>
                <a:sym typeface="Symbol"/>
              </a:rPr>
              <a:t></a:t>
            </a:r>
            <a:r>
              <a:rPr lang="en-US" sz="2800" i="1" dirty="0" smtClean="0">
                <a:latin typeface="Arial" pitchFamily="34" charset="0"/>
              </a:rPr>
              <a:t> O(2</a:t>
            </a:r>
            <a:r>
              <a:rPr lang="en-US" sz="2800" i="1" baseline="30000" dirty="0" smtClean="0">
                <a:latin typeface="Arial" pitchFamily="34" charset="0"/>
              </a:rPr>
              <a:t>O(</a:t>
            </a:r>
            <a:r>
              <a:rPr lang="en-US" sz="2800" i="1" baseline="30000" dirty="0" smtClean="0">
                <a:latin typeface="Symbol" pitchFamily="18" charset="2"/>
              </a:rPr>
              <a:t>D)</a:t>
            </a:r>
            <a:r>
              <a:rPr lang="en-US" sz="2800" i="1" dirty="0" smtClean="0">
                <a:latin typeface="Arial" pitchFamily="34" charset="0"/>
              </a:rPr>
              <a:t>) -</a:t>
            </a:r>
            <a:r>
              <a:rPr lang="en-US" sz="2800" b="1" i="1" dirty="0" smtClean="0">
                <a:latin typeface="Arial" pitchFamily="34" charset="0"/>
              </a:rPr>
              <a:t/>
            </a:r>
            <a:br>
              <a:rPr lang="en-US" sz="2800" b="1" i="1" dirty="0" smtClean="0">
                <a:latin typeface="Arial" pitchFamily="34" charset="0"/>
              </a:rPr>
            </a:br>
            <a:r>
              <a:rPr lang="en-US" sz="2200" dirty="0" smtClean="0">
                <a:solidFill>
                  <a:srgbClr val="669900"/>
                </a:solidFill>
                <a:latin typeface="Arial" pitchFamily="34" charset="0"/>
              </a:rPr>
              <a:t>[Keszegh </a:t>
            </a:r>
            <a:r>
              <a:rPr lang="en-US" sz="2200" i="1" dirty="0">
                <a:solidFill>
                  <a:srgbClr val="669900"/>
                </a:solidFill>
                <a:latin typeface="Arial" pitchFamily="34" charset="0"/>
              </a:rPr>
              <a:t>et </a:t>
            </a:r>
            <a:r>
              <a:rPr lang="en-US" sz="2200" i="1" dirty="0" smtClean="0">
                <a:solidFill>
                  <a:srgbClr val="669900"/>
                </a:solidFill>
                <a:latin typeface="Arial" pitchFamily="34" charset="0"/>
              </a:rPr>
              <a:t>al., </a:t>
            </a:r>
            <a:r>
              <a:rPr lang="it-IT" sz="2200" i="1" dirty="0" smtClean="0">
                <a:solidFill>
                  <a:srgbClr val="669900"/>
                </a:solidFill>
                <a:latin typeface="Arial" pitchFamily="34" charset="0"/>
              </a:rPr>
              <a:t>SIAM </a:t>
            </a:r>
            <a:r>
              <a:rPr lang="it-IT" sz="2200" i="1" dirty="0">
                <a:solidFill>
                  <a:srgbClr val="669900"/>
                </a:solidFill>
                <a:latin typeface="Arial" pitchFamily="34" charset="0"/>
              </a:rPr>
              <a:t>J. Discrete Math</a:t>
            </a:r>
            <a:r>
              <a:rPr lang="it-IT" sz="2200" i="1" dirty="0" smtClean="0">
                <a:solidFill>
                  <a:srgbClr val="669900"/>
                </a:solidFill>
                <a:latin typeface="Arial" pitchFamily="34" charset="0"/>
              </a:rPr>
              <a:t>., </a:t>
            </a:r>
            <a:r>
              <a:rPr lang="it-IT" sz="2200" dirty="0" smtClean="0">
                <a:solidFill>
                  <a:srgbClr val="669900"/>
                </a:solidFill>
                <a:latin typeface="Arial" pitchFamily="34" charset="0"/>
              </a:rPr>
              <a:t>2013</a:t>
            </a:r>
            <a:r>
              <a:rPr lang="en-US" sz="2200" dirty="0" smtClean="0">
                <a:solidFill>
                  <a:srgbClr val="669900"/>
                </a:solidFill>
                <a:latin typeface="Arial" pitchFamily="34" charset="0"/>
              </a:rPr>
              <a:t>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7"/>
              <p:cNvSpPr txBox="1">
                <a:spLocks noChangeArrowheads="1"/>
              </p:cNvSpPr>
              <p:nvPr/>
            </p:nvSpPr>
            <p:spPr bwMode="auto">
              <a:xfrm>
                <a:off x="304800" y="1522274"/>
                <a:ext cx="8458200" cy="1631216"/>
              </a:xfrm>
              <a:prstGeom prst="rect">
                <a:avLst/>
              </a:prstGeom>
              <a:solidFill>
                <a:schemeClr val="accent3">
                  <a:lumMod val="85000"/>
                </a:schemeClr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>
                    <a:latin typeface="Arial" pitchFamily="34" charset="0"/>
                  </a:rPr>
                  <a:t>Bounded-degree </a:t>
                </a:r>
                <a:r>
                  <a:rPr lang="en-US" sz="2800" b="1" dirty="0">
                    <a:latin typeface="Arial" pitchFamily="34" charset="0"/>
                  </a:rPr>
                  <a:t>non-planar</a:t>
                </a:r>
                <a:r>
                  <a:rPr lang="en-US" sz="2800" dirty="0">
                    <a:latin typeface="Arial" pitchFamily="34" charset="0"/>
                  </a:rPr>
                  <a:t> graphs can have </a:t>
                </a:r>
                <a:r>
                  <a:rPr lang="en-US" sz="2800" b="1" dirty="0">
                    <a:latin typeface="Arial" pitchFamily="34" charset="0"/>
                  </a:rPr>
                  <a:t>arbitrarily large slope </a:t>
                </a:r>
                <a:r>
                  <a:rPr lang="en-US" sz="2800" b="1" dirty="0" smtClean="0">
                    <a:latin typeface="Arial" pitchFamily="34" charset="0"/>
                  </a:rPr>
                  <a:t>number </a:t>
                </a:r>
                <a:r>
                  <a:rPr lang="en-US" sz="2800" dirty="0" smtClean="0">
                    <a:latin typeface="Arial" pitchFamily="34" charset="0"/>
                  </a:rPr>
                  <a:t>(unbounded in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sz="2800" i="1" dirty="0"/>
                      <m:t>Δ</m:t>
                    </m:r>
                  </m:oMath>
                </a14:m>
                <a:r>
                  <a:rPr lang="en-US" sz="2800" dirty="0" smtClean="0">
                    <a:latin typeface="Arial" pitchFamily="34" charset="0"/>
                  </a:rPr>
                  <a:t>)</a:t>
                </a:r>
                <a:br>
                  <a:rPr lang="en-US" sz="2800" dirty="0" smtClean="0">
                    <a:latin typeface="Arial" pitchFamily="34" charset="0"/>
                  </a:rPr>
                </a:br>
                <a:r>
                  <a:rPr lang="en-US" sz="2200" dirty="0" smtClean="0">
                    <a:solidFill>
                      <a:srgbClr val="669900"/>
                    </a:solidFill>
                    <a:latin typeface="Arial" pitchFamily="34" charset="0"/>
                  </a:rPr>
                  <a:t>[</a:t>
                </a:r>
                <a:r>
                  <a:rPr lang="en-US" sz="2200" dirty="0" err="1" smtClean="0">
                    <a:solidFill>
                      <a:srgbClr val="669900"/>
                    </a:solidFill>
                    <a:latin typeface="Arial" pitchFamily="34" charset="0"/>
                  </a:rPr>
                  <a:t>Barát</a:t>
                </a:r>
                <a:r>
                  <a:rPr lang="en-US" sz="2200" dirty="0" smtClean="0">
                    <a:solidFill>
                      <a:srgbClr val="669900"/>
                    </a:solidFill>
                    <a:latin typeface="Arial" pitchFamily="34" charset="0"/>
                  </a:rPr>
                  <a:t> </a:t>
                </a:r>
                <a:r>
                  <a:rPr lang="en-US" sz="2200" i="1" dirty="0">
                    <a:solidFill>
                      <a:srgbClr val="669900"/>
                    </a:solidFill>
                    <a:latin typeface="Arial" pitchFamily="34" charset="0"/>
                  </a:rPr>
                  <a:t>et </a:t>
                </a:r>
                <a:r>
                  <a:rPr lang="en-US" sz="2200" i="1" dirty="0" err="1">
                    <a:solidFill>
                      <a:srgbClr val="669900"/>
                    </a:solidFill>
                    <a:latin typeface="Arial" pitchFamily="34" charset="0"/>
                  </a:rPr>
                  <a:t>al</a:t>
                </a:r>
                <a:r>
                  <a:rPr lang="en-US" sz="2200" i="1" dirty="0" err="1" smtClean="0">
                    <a:solidFill>
                      <a:srgbClr val="669900"/>
                    </a:solidFill>
                    <a:latin typeface="Arial" pitchFamily="34" charset="0"/>
                  </a:rPr>
                  <a:t>.,The</a:t>
                </a:r>
                <a:r>
                  <a:rPr lang="en-US" sz="2200" i="1" dirty="0" smtClean="0">
                    <a:solidFill>
                      <a:srgbClr val="669900"/>
                    </a:solidFill>
                    <a:latin typeface="Arial" pitchFamily="34" charset="0"/>
                  </a:rPr>
                  <a:t> </a:t>
                </a:r>
                <a:r>
                  <a:rPr lang="en-US" sz="2200" i="1" dirty="0" err="1" smtClean="0">
                    <a:solidFill>
                      <a:srgbClr val="669900"/>
                    </a:solidFill>
                    <a:latin typeface="Arial" pitchFamily="34" charset="0"/>
                  </a:rPr>
                  <a:t>Electr</a:t>
                </a:r>
                <a:r>
                  <a:rPr lang="en-US" sz="2200" i="1" dirty="0" smtClean="0">
                    <a:solidFill>
                      <a:srgbClr val="669900"/>
                    </a:solidFill>
                    <a:latin typeface="Arial" pitchFamily="34" charset="0"/>
                  </a:rPr>
                  <a:t>. J. of </a:t>
                </a:r>
                <a:r>
                  <a:rPr lang="en-US" sz="2200" i="1" dirty="0" err="1" smtClean="0">
                    <a:solidFill>
                      <a:srgbClr val="669900"/>
                    </a:solidFill>
                    <a:latin typeface="Arial" pitchFamily="34" charset="0"/>
                  </a:rPr>
                  <a:t>Combin</a:t>
                </a:r>
                <a:r>
                  <a:rPr lang="en-US" sz="2200" i="1" dirty="0" smtClean="0">
                    <a:solidFill>
                      <a:srgbClr val="669900"/>
                    </a:solidFill>
                    <a:latin typeface="Arial" pitchFamily="34" charset="0"/>
                  </a:rPr>
                  <a:t>.</a:t>
                </a:r>
                <a:r>
                  <a:rPr lang="it-IT" sz="2200" i="1" dirty="0" smtClean="0">
                    <a:solidFill>
                      <a:srgbClr val="669900"/>
                    </a:solidFill>
                    <a:latin typeface="Arial" pitchFamily="34" charset="0"/>
                  </a:rPr>
                  <a:t>, </a:t>
                </a:r>
                <a:r>
                  <a:rPr lang="it-IT" sz="2200" dirty="0" smtClean="0">
                    <a:solidFill>
                      <a:srgbClr val="669900"/>
                    </a:solidFill>
                    <a:latin typeface="Arial" pitchFamily="34" charset="0"/>
                  </a:rPr>
                  <a:t>2006]</a:t>
                </a:r>
                <a:br>
                  <a:rPr lang="it-IT" sz="2200" dirty="0" smtClean="0">
                    <a:solidFill>
                      <a:srgbClr val="669900"/>
                    </a:solidFill>
                    <a:latin typeface="Arial" pitchFamily="34" charset="0"/>
                  </a:rPr>
                </a:br>
                <a:r>
                  <a:rPr lang="it-IT" sz="2200" dirty="0" smtClean="0">
                    <a:solidFill>
                      <a:srgbClr val="669900"/>
                    </a:solidFill>
                    <a:latin typeface="Arial" pitchFamily="34" charset="0"/>
                  </a:rPr>
                  <a:t>[</a:t>
                </a:r>
                <a:r>
                  <a:rPr lang="it-IT" sz="2200" dirty="0" err="1" smtClean="0">
                    <a:solidFill>
                      <a:srgbClr val="669900"/>
                    </a:solidFill>
                    <a:latin typeface="Arial" pitchFamily="34" charset="0"/>
                  </a:rPr>
                  <a:t>Pach</a:t>
                </a:r>
                <a:r>
                  <a:rPr lang="it-IT" sz="2200" dirty="0" smtClean="0">
                    <a:solidFill>
                      <a:srgbClr val="669900"/>
                    </a:solidFill>
                    <a:latin typeface="Arial" pitchFamily="34" charset="0"/>
                  </a:rPr>
                  <a:t>, </a:t>
                </a:r>
                <a:r>
                  <a:rPr lang="it-IT" sz="2200" dirty="0" err="1" smtClean="0">
                    <a:solidFill>
                      <a:srgbClr val="669900"/>
                    </a:solidFill>
                    <a:latin typeface="Arial" pitchFamily="34" charset="0"/>
                  </a:rPr>
                  <a:t>Pálvölgyi</a:t>
                </a:r>
                <a:r>
                  <a:rPr lang="it-IT" sz="2200" dirty="0" smtClean="0">
                    <a:solidFill>
                      <a:srgbClr val="669900"/>
                    </a:solidFill>
                    <a:latin typeface="Arial" pitchFamily="34" charset="0"/>
                  </a:rPr>
                  <a:t>,</a:t>
                </a:r>
                <a:r>
                  <a:rPr lang="en-US" sz="2200" i="1" dirty="0" smtClean="0">
                    <a:solidFill>
                      <a:srgbClr val="669900"/>
                    </a:solidFill>
                    <a:latin typeface="Arial" pitchFamily="34" charset="0"/>
                  </a:rPr>
                  <a:t>The </a:t>
                </a:r>
                <a:r>
                  <a:rPr lang="en-US" sz="2200" i="1" dirty="0" err="1" smtClean="0">
                    <a:solidFill>
                      <a:srgbClr val="669900"/>
                    </a:solidFill>
                    <a:latin typeface="Arial" pitchFamily="34" charset="0"/>
                  </a:rPr>
                  <a:t>Electr</a:t>
                </a:r>
                <a:r>
                  <a:rPr lang="en-US" sz="2200" i="1" dirty="0">
                    <a:solidFill>
                      <a:srgbClr val="669900"/>
                    </a:solidFill>
                    <a:latin typeface="Arial" pitchFamily="34" charset="0"/>
                  </a:rPr>
                  <a:t>. J. of </a:t>
                </a:r>
                <a:r>
                  <a:rPr lang="en-US" sz="2200" i="1" dirty="0" err="1">
                    <a:solidFill>
                      <a:srgbClr val="669900"/>
                    </a:solidFill>
                    <a:latin typeface="Arial" pitchFamily="34" charset="0"/>
                  </a:rPr>
                  <a:t>Combin</a:t>
                </a:r>
                <a:r>
                  <a:rPr lang="en-US" sz="2200" i="1" dirty="0" smtClean="0">
                    <a:solidFill>
                      <a:srgbClr val="669900"/>
                    </a:solidFill>
                    <a:latin typeface="Arial" pitchFamily="34" charset="0"/>
                  </a:rPr>
                  <a:t>.</a:t>
                </a:r>
                <a:r>
                  <a:rPr lang="it-IT" sz="2200" i="1" dirty="0" smtClean="0">
                    <a:solidFill>
                      <a:srgbClr val="669900"/>
                    </a:solidFill>
                    <a:latin typeface="Arial" pitchFamily="34" charset="0"/>
                  </a:rPr>
                  <a:t>, </a:t>
                </a:r>
                <a:r>
                  <a:rPr lang="it-IT" sz="2200" dirty="0" smtClean="0">
                    <a:solidFill>
                      <a:srgbClr val="669900"/>
                    </a:solidFill>
                    <a:latin typeface="Arial" pitchFamily="34" charset="0"/>
                  </a:rPr>
                  <a:t>2006</a:t>
                </a:r>
                <a:r>
                  <a:rPr lang="en-US" sz="2200" dirty="0" smtClean="0">
                    <a:solidFill>
                      <a:srgbClr val="669900"/>
                    </a:solidFill>
                    <a:latin typeface="Arial" pitchFamily="34" charset="0"/>
                  </a:rPr>
                  <a:t>]</a:t>
                </a:r>
              </a:p>
            </p:txBody>
          </p:sp>
        </mc:Choice>
        <mc:Fallback xmlns="">
          <p:sp>
            <p:nvSpPr>
              <p:cNvPr id="5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1522274"/>
                <a:ext cx="8458200" cy="1631216"/>
              </a:xfrm>
              <a:prstGeom prst="rect">
                <a:avLst/>
              </a:prstGeom>
              <a:blipFill rotWithShape="0">
                <a:blip r:embed="rId3"/>
                <a:stretch>
                  <a:fillRect l="-1441" t="-4120" b="-7116"/>
                </a:stretch>
              </a:blip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84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839200" cy="1143000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Motivation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and State of the Art</a:t>
            </a:r>
            <a:endParaRPr lang="en-US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02623" y="4837093"/>
            <a:ext cx="8458200" cy="954107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sq">
            <a:solidFill>
              <a:srgbClr val="C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</a:rPr>
              <a:t>Is the slope number </a:t>
            </a:r>
            <a:r>
              <a:rPr lang="en-US" sz="2800" dirty="0">
                <a:latin typeface="Arial" pitchFamily="34" charset="0"/>
              </a:rPr>
              <a:t>of </a:t>
            </a:r>
            <a:r>
              <a:rPr lang="en-US" sz="2800" b="1" dirty="0" smtClean="0">
                <a:latin typeface="Arial" pitchFamily="34" charset="0"/>
              </a:rPr>
              <a:t>“nearly-planar</a:t>
            </a:r>
            <a:r>
              <a:rPr lang="en-US" sz="2800" b="1" dirty="0">
                <a:latin typeface="Arial" pitchFamily="34" charset="0"/>
              </a:rPr>
              <a:t>” </a:t>
            </a:r>
            <a:r>
              <a:rPr lang="en-US" sz="2800" b="1" dirty="0" smtClean="0">
                <a:latin typeface="Arial" pitchFamily="34" charset="0"/>
              </a:rPr>
              <a:t>graphs </a:t>
            </a:r>
            <a:r>
              <a:rPr lang="en-US" sz="2800" dirty="0" smtClean="0">
                <a:latin typeface="Arial" pitchFamily="34" charset="0"/>
              </a:rPr>
              <a:t>bounded in </a:t>
            </a:r>
            <a:r>
              <a:rPr lang="en-US" sz="2800" i="1" dirty="0" smtClean="0">
                <a:latin typeface="Symbol" pitchFamily="18" charset="2"/>
              </a:rPr>
              <a:t>D </a:t>
            </a:r>
            <a:r>
              <a:rPr lang="en-US" sz="2800" dirty="0" smtClean="0">
                <a:latin typeface="Arial" pitchFamily="34" charset="0"/>
              </a:rPr>
              <a:t>?</a:t>
            </a:r>
            <a:endParaRPr lang="en-US" sz="2800" dirty="0">
              <a:latin typeface="Arial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02623" y="3352800"/>
            <a:ext cx="8458200" cy="1292662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Arial" pitchFamily="34" charset="0"/>
              </a:rPr>
              <a:t>Planar</a:t>
            </a:r>
            <a:r>
              <a:rPr lang="en-US" sz="2800" dirty="0">
                <a:latin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</a:rPr>
              <a:t>bounded-degree graphs have </a:t>
            </a:r>
            <a:r>
              <a:rPr lang="en-US" sz="2800" b="1" dirty="0" smtClean="0">
                <a:latin typeface="Arial" pitchFamily="34" charset="0"/>
              </a:rPr>
              <a:t>bounded planar slope number</a:t>
            </a:r>
            <a:r>
              <a:rPr lang="en-US" sz="2800" dirty="0" smtClean="0">
                <a:latin typeface="Arial" pitchFamily="34" charset="0"/>
              </a:rPr>
              <a:t> -</a:t>
            </a:r>
            <a:r>
              <a:rPr lang="en-US" sz="2800" b="1" i="1" dirty="0" smtClean="0">
                <a:latin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</a:rPr>
              <a:t>psl</a:t>
            </a:r>
            <a:r>
              <a:rPr lang="en-US" sz="2800" i="1" dirty="0" smtClean="0">
                <a:latin typeface="Arial" pitchFamily="34" charset="0"/>
              </a:rPr>
              <a:t>(G)</a:t>
            </a:r>
            <a:r>
              <a:rPr lang="en-US" sz="2800" i="1" dirty="0" smtClean="0">
                <a:latin typeface="Arial" pitchFamily="34" charset="0"/>
                <a:sym typeface="Symbol"/>
              </a:rPr>
              <a:t></a:t>
            </a:r>
            <a:r>
              <a:rPr lang="en-US" sz="2800" i="1" dirty="0" smtClean="0">
                <a:latin typeface="Arial" pitchFamily="34" charset="0"/>
              </a:rPr>
              <a:t> O(2</a:t>
            </a:r>
            <a:r>
              <a:rPr lang="en-US" sz="2800" i="1" baseline="30000" dirty="0" smtClean="0">
                <a:latin typeface="Arial" pitchFamily="34" charset="0"/>
              </a:rPr>
              <a:t>O(</a:t>
            </a:r>
            <a:r>
              <a:rPr lang="en-US" sz="2800" i="1" baseline="30000" dirty="0" smtClean="0">
                <a:latin typeface="Symbol" pitchFamily="18" charset="2"/>
              </a:rPr>
              <a:t>D)</a:t>
            </a:r>
            <a:r>
              <a:rPr lang="en-US" sz="2800" i="1" dirty="0" smtClean="0">
                <a:latin typeface="Arial" pitchFamily="34" charset="0"/>
              </a:rPr>
              <a:t>) -</a:t>
            </a:r>
            <a:r>
              <a:rPr lang="en-US" sz="2800" b="1" i="1" dirty="0" smtClean="0">
                <a:latin typeface="Arial" pitchFamily="34" charset="0"/>
              </a:rPr>
              <a:t/>
            </a:r>
            <a:br>
              <a:rPr lang="en-US" sz="2800" b="1" i="1" dirty="0" smtClean="0">
                <a:latin typeface="Arial" pitchFamily="34" charset="0"/>
              </a:rPr>
            </a:br>
            <a:r>
              <a:rPr lang="en-US" sz="2200" dirty="0" smtClean="0">
                <a:solidFill>
                  <a:srgbClr val="669900"/>
                </a:solidFill>
                <a:latin typeface="Arial" pitchFamily="34" charset="0"/>
              </a:rPr>
              <a:t>[Keszegh </a:t>
            </a:r>
            <a:r>
              <a:rPr lang="en-US" sz="2200" i="1" dirty="0">
                <a:solidFill>
                  <a:srgbClr val="669900"/>
                </a:solidFill>
                <a:latin typeface="Arial" pitchFamily="34" charset="0"/>
              </a:rPr>
              <a:t>et </a:t>
            </a:r>
            <a:r>
              <a:rPr lang="en-US" sz="2200" i="1" dirty="0" smtClean="0">
                <a:solidFill>
                  <a:srgbClr val="669900"/>
                </a:solidFill>
                <a:latin typeface="Arial" pitchFamily="34" charset="0"/>
              </a:rPr>
              <a:t>al., </a:t>
            </a:r>
            <a:r>
              <a:rPr lang="it-IT" sz="2200" i="1" dirty="0" smtClean="0">
                <a:solidFill>
                  <a:srgbClr val="669900"/>
                </a:solidFill>
                <a:latin typeface="Arial" pitchFamily="34" charset="0"/>
              </a:rPr>
              <a:t>SIAM </a:t>
            </a:r>
            <a:r>
              <a:rPr lang="it-IT" sz="2200" i="1" dirty="0">
                <a:solidFill>
                  <a:srgbClr val="669900"/>
                </a:solidFill>
                <a:latin typeface="Arial" pitchFamily="34" charset="0"/>
              </a:rPr>
              <a:t>J. Discrete Math</a:t>
            </a:r>
            <a:r>
              <a:rPr lang="it-IT" sz="2200" i="1" dirty="0" smtClean="0">
                <a:solidFill>
                  <a:srgbClr val="669900"/>
                </a:solidFill>
                <a:latin typeface="Arial" pitchFamily="34" charset="0"/>
              </a:rPr>
              <a:t>., </a:t>
            </a:r>
            <a:r>
              <a:rPr lang="it-IT" sz="2200" dirty="0" smtClean="0">
                <a:solidFill>
                  <a:srgbClr val="669900"/>
                </a:solidFill>
                <a:latin typeface="Arial" pitchFamily="34" charset="0"/>
              </a:rPr>
              <a:t>2013</a:t>
            </a:r>
            <a:r>
              <a:rPr lang="en-US" sz="2200" dirty="0" smtClean="0">
                <a:solidFill>
                  <a:srgbClr val="669900"/>
                </a:solidFill>
                <a:latin typeface="Arial" pitchFamily="34" charset="0"/>
              </a:rPr>
              <a:t>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7"/>
              <p:cNvSpPr txBox="1">
                <a:spLocks noChangeArrowheads="1"/>
              </p:cNvSpPr>
              <p:nvPr/>
            </p:nvSpPr>
            <p:spPr bwMode="auto">
              <a:xfrm>
                <a:off x="304800" y="1522274"/>
                <a:ext cx="8458200" cy="1631216"/>
              </a:xfrm>
              <a:prstGeom prst="rect">
                <a:avLst/>
              </a:prstGeom>
              <a:solidFill>
                <a:schemeClr val="accent3">
                  <a:lumMod val="85000"/>
                </a:schemeClr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>
                    <a:latin typeface="Arial" pitchFamily="34" charset="0"/>
                  </a:rPr>
                  <a:t>Bounded-degree </a:t>
                </a:r>
                <a:r>
                  <a:rPr lang="en-US" sz="2800" b="1" dirty="0">
                    <a:latin typeface="Arial" pitchFamily="34" charset="0"/>
                  </a:rPr>
                  <a:t>non-planar</a:t>
                </a:r>
                <a:r>
                  <a:rPr lang="en-US" sz="2800" dirty="0">
                    <a:latin typeface="Arial" pitchFamily="34" charset="0"/>
                  </a:rPr>
                  <a:t> graphs can have </a:t>
                </a:r>
                <a:r>
                  <a:rPr lang="en-US" sz="2800" b="1" dirty="0">
                    <a:latin typeface="Arial" pitchFamily="34" charset="0"/>
                  </a:rPr>
                  <a:t>arbitrarily large slope </a:t>
                </a:r>
                <a:r>
                  <a:rPr lang="en-US" sz="2800" b="1" dirty="0" smtClean="0">
                    <a:latin typeface="Arial" pitchFamily="34" charset="0"/>
                  </a:rPr>
                  <a:t>number </a:t>
                </a:r>
                <a:r>
                  <a:rPr lang="en-US" sz="2800" dirty="0" smtClean="0">
                    <a:latin typeface="Arial" pitchFamily="34" charset="0"/>
                  </a:rPr>
                  <a:t>(unbounded in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sz="2800" i="1" dirty="0"/>
                      <m:t>Δ</m:t>
                    </m:r>
                  </m:oMath>
                </a14:m>
                <a:r>
                  <a:rPr lang="en-US" sz="2800" dirty="0" smtClean="0">
                    <a:latin typeface="Arial" pitchFamily="34" charset="0"/>
                  </a:rPr>
                  <a:t>)</a:t>
                </a:r>
                <a:br>
                  <a:rPr lang="en-US" sz="2800" dirty="0" smtClean="0">
                    <a:latin typeface="Arial" pitchFamily="34" charset="0"/>
                  </a:rPr>
                </a:br>
                <a:r>
                  <a:rPr lang="en-US" sz="2200" dirty="0" smtClean="0">
                    <a:solidFill>
                      <a:srgbClr val="669900"/>
                    </a:solidFill>
                    <a:latin typeface="Arial" pitchFamily="34" charset="0"/>
                  </a:rPr>
                  <a:t>[</a:t>
                </a:r>
                <a:r>
                  <a:rPr lang="en-US" sz="2200" dirty="0" err="1" smtClean="0">
                    <a:solidFill>
                      <a:srgbClr val="669900"/>
                    </a:solidFill>
                    <a:latin typeface="Arial" pitchFamily="34" charset="0"/>
                  </a:rPr>
                  <a:t>Barát</a:t>
                </a:r>
                <a:r>
                  <a:rPr lang="en-US" sz="2200" dirty="0" smtClean="0">
                    <a:solidFill>
                      <a:srgbClr val="669900"/>
                    </a:solidFill>
                    <a:latin typeface="Arial" pitchFamily="34" charset="0"/>
                  </a:rPr>
                  <a:t> </a:t>
                </a:r>
                <a:r>
                  <a:rPr lang="en-US" sz="2200" i="1" dirty="0">
                    <a:solidFill>
                      <a:srgbClr val="669900"/>
                    </a:solidFill>
                    <a:latin typeface="Arial" pitchFamily="34" charset="0"/>
                  </a:rPr>
                  <a:t>et </a:t>
                </a:r>
                <a:r>
                  <a:rPr lang="en-US" sz="2200" i="1" dirty="0" err="1">
                    <a:solidFill>
                      <a:srgbClr val="669900"/>
                    </a:solidFill>
                    <a:latin typeface="Arial" pitchFamily="34" charset="0"/>
                  </a:rPr>
                  <a:t>al</a:t>
                </a:r>
                <a:r>
                  <a:rPr lang="en-US" sz="2200" i="1" dirty="0" err="1" smtClean="0">
                    <a:solidFill>
                      <a:srgbClr val="669900"/>
                    </a:solidFill>
                    <a:latin typeface="Arial" pitchFamily="34" charset="0"/>
                  </a:rPr>
                  <a:t>.,The</a:t>
                </a:r>
                <a:r>
                  <a:rPr lang="en-US" sz="2200" i="1" dirty="0" smtClean="0">
                    <a:solidFill>
                      <a:srgbClr val="669900"/>
                    </a:solidFill>
                    <a:latin typeface="Arial" pitchFamily="34" charset="0"/>
                  </a:rPr>
                  <a:t> </a:t>
                </a:r>
                <a:r>
                  <a:rPr lang="en-US" sz="2200" i="1" dirty="0" err="1" smtClean="0">
                    <a:solidFill>
                      <a:srgbClr val="669900"/>
                    </a:solidFill>
                    <a:latin typeface="Arial" pitchFamily="34" charset="0"/>
                  </a:rPr>
                  <a:t>Electr</a:t>
                </a:r>
                <a:r>
                  <a:rPr lang="en-US" sz="2200" i="1" dirty="0" smtClean="0">
                    <a:solidFill>
                      <a:srgbClr val="669900"/>
                    </a:solidFill>
                    <a:latin typeface="Arial" pitchFamily="34" charset="0"/>
                  </a:rPr>
                  <a:t>. J. of </a:t>
                </a:r>
                <a:r>
                  <a:rPr lang="en-US" sz="2200" i="1" dirty="0" err="1" smtClean="0">
                    <a:solidFill>
                      <a:srgbClr val="669900"/>
                    </a:solidFill>
                    <a:latin typeface="Arial" pitchFamily="34" charset="0"/>
                  </a:rPr>
                  <a:t>Combin</a:t>
                </a:r>
                <a:r>
                  <a:rPr lang="en-US" sz="2200" i="1" dirty="0" smtClean="0">
                    <a:solidFill>
                      <a:srgbClr val="669900"/>
                    </a:solidFill>
                    <a:latin typeface="Arial" pitchFamily="34" charset="0"/>
                  </a:rPr>
                  <a:t>.</a:t>
                </a:r>
                <a:r>
                  <a:rPr lang="it-IT" sz="2200" i="1" dirty="0" smtClean="0">
                    <a:solidFill>
                      <a:srgbClr val="669900"/>
                    </a:solidFill>
                    <a:latin typeface="Arial" pitchFamily="34" charset="0"/>
                  </a:rPr>
                  <a:t>, </a:t>
                </a:r>
                <a:r>
                  <a:rPr lang="it-IT" sz="2200" dirty="0" smtClean="0">
                    <a:solidFill>
                      <a:srgbClr val="669900"/>
                    </a:solidFill>
                    <a:latin typeface="Arial" pitchFamily="34" charset="0"/>
                  </a:rPr>
                  <a:t>2006]</a:t>
                </a:r>
                <a:br>
                  <a:rPr lang="it-IT" sz="2200" dirty="0" smtClean="0">
                    <a:solidFill>
                      <a:srgbClr val="669900"/>
                    </a:solidFill>
                    <a:latin typeface="Arial" pitchFamily="34" charset="0"/>
                  </a:rPr>
                </a:br>
                <a:r>
                  <a:rPr lang="it-IT" sz="2200" dirty="0" smtClean="0">
                    <a:solidFill>
                      <a:srgbClr val="669900"/>
                    </a:solidFill>
                    <a:latin typeface="Arial" pitchFamily="34" charset="0"/>
                  </a:rPr>
                  <a:t>[</a:t>
                </a:r>
                <a:r>
                  <a:rPr lang="it-IT" sz="2200" dirty="0" err="1" smtClean="0">
                    <a:solidFill>
                      <a:srgbClr val="669900"/>
                    </a:solidFill>
                    <a:latin typeface="Arial" pitchFamily="34" charset="0"/>
                  </a:rPr>
                  <a:t>Pach</a:t>
                </a:r>
                <a:r>
                  <a:rPr lang="it-IT" sz="2200" dirty="0" smtClean="0">
                    <a:solidFill>
                      <a:srgbClr val="669900"/>
                    </a:solidFill>
                    <a:latin typeface="Arial" pitchFamily="34" charset="0"/>
                  </a:rPr>
                  <a:t>, </a:t>
                </a:r>
                <a:r>
                  <a:rPr lang="it-IT" sz="2200" dirty="0" err="1" smtClean="0">
                    <a:solidFill>
                      <a:srgbClr val="669900"/>
                    </a:solidFill>
                    <a:latin typeface="Arial" pitchFamily="34" charset="0"/>
                  </a:rPr>
                  <a:t>Pálvölgyi</a:t>
                </a:r>
                <a:r>
                  <a:rPr lang="it-IT" sz="2200" dirty="0" smtClean="0">
                    <a:solidFill>
                      <a:srgbClr val="669900"/>
                    </a:solidFill>
                    <a:latin typeface="Arial" pitchFamily="34" charset="0"/>
                  </a:rPr>
                  <a:t>,</a:t>
                </a:r>
                <a:r>
                  <a:rPr lang="en-US" sz="2200" i="1" dirty="0" smtClean="0">
                    <a:solidFill>
                      <a:srgbClr val="669900"/>
                    </a:solidFill>
                    <a:latin typeface="Arial" pitchFamily="34" charset="0"/>
                  </a:rPr>
                  <a:t>The </a:t>
                </a:r>
                <a:r>
                  <a:rPr lang="en-US" sz="2200" i="1" dirty="0" err="1" smtClean="0">
                    <a:solidFill>
                      <a:srgbClr val="669900"/>
                    </a:solidFill>
                    <a:latin typeface="Arial" pitchFamily="34" charset="0"/>
                  </a:rPr>
                  <a:t>Electr</a:t>
                </a:r>
                <a:r>
                  <a:rPr lang="en-US" sz="2200" i="1" dirty="0">
                    <a:solidFill>
                      <a:srgbClr val="669900"/>
                    </a:solidFill>
                    <a:latin typeface="Arial" pitchFamily="34" charset="0"/>
                  </a:rPr>
                  <a:t>. J. of </a:t>
                </a:r>
                <a:r>
                  <a:rPr lang="en-US" sz="2200" i="1" dirty="0" err="1">
                    <a:solidFill>
                      <a:srgbClr val="669900"/>
                    </a:solidFill>
                    <a:latin typeface="Arial" pitchFamily="34" charset="0"/>
                  </a:rPr>
                  <a:t>Combin</a:t>
                </a:r>
                <a:r>
                  <a:rPr lang="en-US" sz="2200" i="1" dirty="0" smtClean="0">
                    <a:solidFill>
                      <a:srgbClr val="669900"/>
                    </a:solidFill>
                    <a:latin typeface="Arial" pitchFamily="34" charset="0"/>
                  </a:rPr>
                  <a:t>.</a:t>
                </a:r>
                <a:r>
                  <a:rPr lang="it-IT" sz="2200" i="1" dirty="0" smtClean="0">
                    <a:solidFill>
                      <a:srgbClr val="669900"/>
                    </a:solidFill>
                    <a:latin typeface="Arial" pitchFamily="34" charset="0"/>
                  </a:rPr>
                  <a:t>, </a:t>
                </a:r>
                <a:r>
                  <a:rPr lang="it-IT" sz="2200" dirty="0" smtClean="0">
                    <a:solidFill>
                      <a:srgbClr val="669900"/>
                    </a:solidFill>
                    <a:latin typeface="Arial" pitchFamily="34" charset="0"/>
                  </a:rPr>
                  <a:t>2006</a:t>
                </a:r>
                <a:r>
                  <a:rPr lang="en-US" sz="2200" dirty="0" smtClean="0">
                    <a:solidFill>
                      <a:srgbClr val="669900"/>
                    </a:solidFill>
                    <a:latin typeface="Arial" pitchFamily="34" charset="0"/>
                  </a:rPr>
                  <a:t>]</a:t>
                </a:r>
              </a:p>
            </p:txBody>
          </p:sp>
        </mc:Choice>
        <mc:Fallback xmlns="">
          <p:sp>
            <p:nvSpPr>
              <p:cNvPr id="7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1522274"/>
                <a:ext cx="8458200" cy="1631216"/>
              </a:xfrm>
              <a:prstGeom prst="rect">
                <a:avLst/>
              </a:prstGeom>
              <a:blipFill rotWithShape="0">
                <a:blip r:embed="rId3"/>
                <a:stretch>
                  <a:fillRect l="-1441" t="-4120" b="-7116"/>
                </a:stretch>
              </a:blip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904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839200" cy="1143000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Motivation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and State of the Art</a:t>
            </a:r>
            <a:endParaRPr lang="en-US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304800" y="1522274"/>
            <a:ext cx="8458200" cy="861774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</a:rPr>
              <a:t>The planar s. n. of planar partial 3-trees is </a:t>
            </a:r>
            <a:r>
              <a:rPr lang="en-US" sz="2800" b="1" i="1" dirty="0" smtClean="0">
                <a:latin typeface="Arial" pitchFamily="34" charset="0"/>
              </a:rPr>
              <a:t>O(</a:t>
            </a:r>
            <a:r>
              <a:rPr lang="en-US" sz="2800" b="1" i="1" dirty="0" smtClean="0">
                <a:latin typeface="Symbol" pitchFamily="18" charset="2"/>
              </a:rPr>
              <a:t>D</a:t>
            </a:r>
            <a:r>
              <a:rPr lang="en-US" sz="2800" b="1" i="1" baseline="30000" dirty="0" smtClean="0">
                <a:latin typeface="Symbol" pitchFamily="18" charset="2"/>
              </a:rPr>
              <a:t>5</a:t>
            </a:r>
            <a:r>
              <a:rPr lang="en-US" sz="2800" b="1" i="1" dirty="0" smtClean="0">
                <a:latin typeface="+mn-lt"/>
              </a:rPr>
              <a:t>) </a:t>
            </a:r>
            <a:r>
              <a:rPr lang="en-US" sz="2800" dirty="0" smtClean="0">
                <a:latin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</a:rPr>
            </a:br>
            <a:r>
              <a:rPr lang="en-US" sz="2200" dirty="0" smtClean="0">
                <a:solidFill>
                  <a:srgbClr val="669900"/>
                </a:solidFill>
                <a:latin typeface="Arial" pitchFamily="34" charset="0"/>
              </a:rPr>
              <a:t>[</a:t>
            </a:r>
            <a:r>
              <a:rPr lang="en-US" sz="2200" dirty="0" err="1" smtClean="0">
                <a:solidFill>
                  <a:srgbClr val="669900"/>
                </a:solidFill>
                <a:latin typeface="Arial" pitchFamily="34" charset="0"/>
              </a:rPr>
              <a:t>Jelínek</a:t>
            </a:r>
            <a:r>
              <a:rPr lang="en-US" sz="2200" dirty="0" smtClean="0">
                <a:solidFill>
                  <a:srgbClr val="669900"/>
                </a:solidFill>
                <a:latin typeface="Arial" pitchFamily="34" charset="0"/>
              </a:rPr>
              <a:t> </a:t>
            </a:r>
            <a:r>
              <a:rPr lang="en-US" sz="2200" i="1" dirty="0">
                <a:solidFill>
                  <a:srgbClr val="669900"/>
                </a:solidFill>
                <a:latin typeface="Arial" pitchFamily="34" charset="0"/>
              </a:rPr>
              <a:t>et </a:t>
            </a:r>
            <a:r>
              <a:rPr lang="en-US" sz="2200" i="1" dirty="0" err="1">
                <a:solidFill>
                  <a:srgbClr val="669900"/>
                </a:solidFill>
                <a:latin typeface="Arial" pitchFamily="34" charset="0"/>
              </a:rPr>
              <a:t>al</a:t>
            </a:r>
            <a:r>
              <a:rPr lang="en-US" sz="2200" i="1" dirty="0" err="1" smtClean="0">
                <a:solidFill>
                  <a:srgbClr val="669900"/>
                </a:solidFill>
                <a:latin typeface="Arial" pitchFamily="34" charset="0"/>
              </a:rPr>
              <a:t>.,Graphs</a:t>
            </a:r>
            <a:r>
              <a:rPr lang="en-US" sz="2200" i="1" dirty="0" smtClean="0">
                <a:solidFill>
                  <a:srgbClr val="669900"/>
                </a:solidFill>
                <a:latin typeface="Arial" pitchFamily="34" charset="0"/>
              </a:rPr>
              <a:t> &amp; </a:t>
            </a:r>
            <a:r>
              <a:rPr lang="en-US" sz="2200" i="1" dirty="0" err="1" smtClean="0">
                <a:solidFill>
                  <a:srgbClr val="669900"/>
                </a:solidFill>
                <a:latin typeface="Arial" pitchFamily="34" charset="0"/>
              </a:rPr>
              <a:t>Combinatorics</a:t>
            </a:r>
            <a:r>
              <a:rPr lang="it-IT" sz="2200" i="1" dirty="0" smtClean="0">
                <a:solidFill>
                  <a:srgbClr val="669900"/>
                </a:solidFill>
                <a:latin typeface="Arial" pitchFamily="34" charset="0"/>
              </a:rPr>
              <a:t>, </a:t>
            </a:r>
            <a:r>
              <a:rPr lang="it-IT" sz="2200" dirty="0" smtClean="0">
                <a:solidFill>
                  <a:srgbClr val="669900"/>
                </a:solidFill>
                <a:latin typeface="Arial" pitchFamily="34" charset="0"/>
              </a:rPr>
              <a:t>2013]</a:t>
            </a:r>
            <a:endParaRPr lang="en-US" sz="2200" dirty="0" smtClean="0">
              <a:solidFill>
                <a:srgbClr val="6699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45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839200" cy="1143000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Motivation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and State of the Art</a:t>
            </a:r>
            <a:endParaRPr lang="en-US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304800" y="1522274"/>
            <a:ext cx="8458200" cy="861774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</a:rPr>
              <a:t>The planar s. n. of planar partial 3-trees is </a:t>
            </a:r>
            <a:r>
              <a:rPr lang="en-US" sz="2800" b="1" i="1" dirty="0" smtClean="0">
                <a:latin typeface="Arial" pitchFamily="34" charset="0"/>
              </a:rPr>
              <a:t>O(</a:t>
            </a:r>
            <a:r>
              <a:rPr lang="en-US" sz="2800" b="1" i="1" dirty="0" smtClean="0">
                <a:latin typeface="Symbol" pitchFamily="18" charset="2"/>
              </a:rPr>
              <a:t>D</a:t>
            </a:r>
            <a:r>
              <a:rPr lang="en-US" sz="2800" b="1" i="1" baseline="30000" dirty="0" smtClean="0">
                <a:latin typeface="Symbol" pitchFamily="18" charset="2"/>
              </a:rPr>
              <a:t>5</a:t>
            </a:r>
            <a:r>
              <a:rPr lang="en-US" sz="2800" b="1" i="1" dirty="0" smtClean="0">
                <a:latin typeface="+mn-lt"/>
              </a:rPr>
              <a:t>) </a:t>
            </a:r>
            <a:r>
              <a:rPr lang="en-US" sz="2800" dirty="0" smtClean="0">
                <a:latin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</a:rPr>
            </a:br>
            <a:r>
              <a:rPr lang="en-US" sz="2200" dirty="0" smtClean="0">
                <a:solidFill>
                  <a:srgbClr val="669900"/>
                </a:solidFill>
                <a:latin typeface="Arial" pitchFamily="34" charset="0"/>
              </a:rPr>
              <a:t>[</a:t>
            </a:r>
            <a:r>
              <a:rPr lang="en-US" sz="2200" dirty="0" err="1" smtClean="0">
                <a:solidFill>
                  <a:srgbClr val="669900"/>
                </a:solidFill>
                <a:latin typeface="Arial" pitchFamily="34" charset="0"/>
              </a:rPr>
              <a:t>Jelínek</a:t>
            </a:r>
            <a:r>
              <a:rPr lang="en-US" sz="2200" dirty="0" smtClean="0">
                <a:solidFill>
                  <a:srgbClr val="669900"/>
                </a:solidFill>
                <a:latin typeface="Arial" pitchFamily="34" charset="0"/>
              </a:rPr>
              <a:t> </a:t>
            </a:r>
            <a:r>
              <a:rPr lang="en-US" sz="2200" i="1" dirty="0">
                <a:solidFill>
                  <a:srgbClr val="669900"/>
                </a:solidFill>
                <a:latin typeface="Arial" pitchFamily="34" charset="0"/>
              </a:rPr>
              <a:t>et </a:t>
            </a:r>
            <a:r>
              <a:rPr lang="en-US" sz="2200" i="1" dirty="0" err="1">
                <a:solidFill>
                  <a:srgbClr val="669900"/>
                </a:solidFill>
                <a:latin typeface="Arial" pitchFamily="34" charset="0"/>
              </a:rPr>
              <a:t>al</a:t>
            </a:r>
            <a:r>
              <a:rPr lang="en-US" sz="2200" i="1" dirty="0" err="1" smtClean="0">
                <a:solidFill>
                  <a:srgbClr val="669900"/>
                </a:solidFill>
                <a:latin typeface="Arial" pitchFamily="34" charset="0"/>
              </a:rPr>
              <a:t>.,Graphs</a:t>
            </a:r>
            <a:r>
              <a:rPr lang="en-US" sz="2200" i="1" dirty="0" smtClean="0">
                <a:solidFill>
                  <a:srgbClr val="669900"/>
                </a:solidFill>
                <a:latin typeface="Arial" pitchFamily="34" charset="0"/>
              </a:rPr>
              <a:t> &amp; </a:t>
            </a:r>
            <a:r>
              <a:rPr lang="en-US" sz="2200" i="1" dirty="0" err="1" smtClean="0">
                <a:solidFill>
                  <a:srgbClr val="669900"/>
                </a:solidFill>
                <a:latin typeface="Arial" pitchFamily="34" charset="0"/>
              </a:rPr>
              <a:t>Combinatorics</a:t>
            </a:r>
            <a:r>
              <a:rPr lang="it-IT" sz="2200" i="1" dirty="0" smtClean="0">
                <a:solidFill>
                  <a:srgbClr val="669900"/>
                </a:solidFill>
                <a:latin typeface="Arial" pitchFamily="34" charset="0"/>
              </a:rPr>
              <a:t>, </a:t>
            </a:r>
            <a:r>
              <a:rPr lang="it-IT" sz="2200" dirty="0" smtClean="0">
                <a:solidFill>
                  <a:srgbClr val="669900"/>
                </a:solidFill>
                <a:latin typeface="Arial" pitchFamily="34" charset="0"/>
              </a:rPr>
              <a:t>2013]</a:t>
            </a:r>
            <a:endParaRPr lang="en-US" sz="2200" dirty="0" smtClean="0">
              <a:solidFill>
                <a:srgbClr val="669900"/>
              </a:solidFill>
              <a:latin typeface="Arial" pitchFamily="34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04800" y="2743200"/>
            <a:ext cx="8458200" cy="861774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</a:rPr>
              <a:t>The planar s. n. of partial 2-trees is </a:t>
            </a:r>
            <a:r>
              <a:rPr lang="el-GR" sz="2800" b="1" i="1" dirty="0" smtClean="0">
                <a:latin typeface="Arial" pitchFamily="34" charset="0"/>
              </a:rPr>
              <a:t>ϴ</a:t>
            </a:r>
            <a:r>
              <a:rPr lang="en-US" sz="2800" b="1" i="1" dirty="0" smtClean="0">
                <a:latin typeface="Arial" pitchFamily="34" charset="0"/>
              </a:rPr>
              <a:t>(</a:t>
            </a:r>
            <a:r>
              <a:rPr lang="en-US" sz="2800" b="1" i="1" dirty="0" smtClean="0">
                <a:latin typeface="Symbol" pitchFamily="18" charset="2"/>
              </a:rPr>
              <a:t>D</a:t>
            </a:r>
            <a:r>
              <a:rPr lang="en-US" sz="2800" b="1" i="1" dirty="0" smtClean="0"/>
              <a:t>) </a:t>
            </a:r>
            <a:r>
              <a:rPr lang="en-US" sz="2800" dirty="0" smtClean="0">
                <a:latin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</a:rPr>
            </a:br>
            <a:r>
              <a:rPr lang="en-US" sz="2200" dirty="0" smtClean="0">
                <a:solidFill>
                  <a:srgbClr val="669900"/>
                </a:solidFill>
                <a:latin typeface="Arial" pitchFamily="34" charset="0"/>
              </a:rPr>
              <a:t>[</a:t>
            </a:r>
            <a:r>
              <a:rPr lang="en-US" sz="2200" dirty="0" err="1" smtClean="0">
                <a:solidFill>
                  <a:srgbClr val="669900"/>
                </a:solidFill>
                <a:latin typeface="Arial" pitchFamily="34" charset="0"/>
              </a:rPr>
              <a:t>Lenhart</a:t>
            </a:r>
            <a:r>
              <a:rPr lang="en-US" sz="2200" dirty="0" smtClean="0">
                <a:solidFill>
                  <a:srgbClr val="669900"/>
                </a:solidFill>
                <a:latin typeface="Arial" pitchFamily="34" charset="0"/>
              </a:rPr>
              <a:t> </a:t>
            </a:r>
            <a:r>
              <a:rPr lang="en-US" sz="2200" i="1" dirty="0" smtClean="0">
                <a:solidFill>
                  <a:srgbClr val="669900"/>
                </a:solidFill>
                <a:latin typeface="Arial" pitchFamily="34" charset="0"/>
              </a:rPr>
              <a:t>et al.</a:t>
            </a:r>
            <a:r>
              <a:rPr lang="en-US" sz="2200" dirty="0" smtClean="0">
                <a:solidFill>
                  <a:srgbClr val="669900"/>
                </a:solidFill>
                <a:latin typeface="Arial" pitchFamily="34" charset="0"/>
              </a:rPr>
              <a:t>,</a:t>
            </a:r>
            <a:r>
              <a:rPr lang="en-US" sz="2200" i="1" dirty="0" smtClean="0">
                <a:solidFill>
                  <a:srgbClr val="669900"/>
                </a:solidFill>
                <a:latin typeface="Arial" pitchFamily="34" charset="0"/>
              </a:rPr>
              <a:t> GD 2013</a:t>
            </a:r>
            <a:r>
              <a:rPr lang="it-IT" sz="2200" dirty="0" smtClean="0">
                <a:solidFill>
                  <a:srgbClr val="669900"/>
                </a:solidFill>
                <a:latin typeface="Arial" pitchFamily="34" charset="0"/>
              </a:rPr>
              <a:t>]</a:t>
            </a:r>
            <a:endParaRPr lang="en-US" sz="2200" dirty="0" smtClean="0">
              <a:solidFill>
                <a:srgbClr val="6699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65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839200" cy="1143000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Motivation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and State of the Art</a:t>
            </a:r>
            <a:endParaRPr lang="en-US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304800" y="1522274"/>
            <a:ext cx="8458200" cy="861774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</a:rPr>
              <a:t>The planar s. n. of planar partial 3-trees is </a:t>
            </a:r>
            <a:r>
              <a:rPr lang="en-US" sz="2800" b="1" i="1" dirty="0" smtClean="0">
                <a:latin typeface="Arial" pitchFamily="34" charset="0"/>
              </a:rPr>
              <a:t>O(</a:t>
            </a:r>
            <a:r>
              <a:rPr lang="en-US" sz="2800" b="1" i="1" dirty="0" smtClean="0">
                <a:latin typeface="Symbol" pitchFamily="18" charset="2"/>
              </a:rPr>
              <a:t>D</a:t>
            </a:r>
            <a:r>
              <a:rPr lang="en-US" sz="2800" b="1" i="1" baseline="30000" dirty="0" smtClean="0">
                <a:latin typeface="Symbol" pitchFamily="18" charset="2"/>
              </a:rPr>
              <a:t>5</a:t>
            </a:r>
            <a:r>
              <a:rPr lang="en-US" sz="2800" b="1" i="1" dirty="0" smtClean="0">
                <a:latin typeface="+mn-lt"/>
              </a:rPr>
              <a:t>) </a:t>
            </a:r>
            <a:r>
              <a:rPr lang="en-US" sz="2800" dirty="0" smtClean="0">
                <a:latin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</a:rPr>
            </a:br>
            <a:r>
              <a:rPr lang="en-US" sz="2200" dirty="0" smtClean="0">
                <a:solidFill>
                  <a:srgbClr val="669900"/>
                </a:solidFill>
                <a:latin typeface="Arial" pitchFamily="34" charset="0"/>
              </a:rPr>
              <a:t>[</a:t>
            </a:r>
            <a:r>
              <a:rPr lang="en-US" sz="2200" dirty="0" err="1" smtClean="0">
                <a:solidFill>
                  <a:srgbClr val="669900"/>
                </a:solidFill>
                <a:latin typeface="Arial" pitchFamily="34" charset="0"/>
              </a:rPr>
              <a:t>Jelínek</a:t>
            </a:r>
            <a:r>
              <a:rPr lang="en-US" sz="2200" dirty="0" smtClean="0">
                <a:solidFill>
                  <a:srgbClr val="669900"/>
                </a:solidFill>
                <a:latin typeface="Arial" pitchFamily="34" charset="0"/>
              </a:rPr>
              <a:t> </a:t>
            </a:r>
            <a:r>
              <a:rPr lang="en-US" sz="2200" i="1" dirty="0">
                <a:solidFill>
                  <a:srgbClr val="669900"/>
                </a:solidFill>
                <a:latin typeface="Arial" pitchFamily="34" charset="0"/>
              </a:rPr>
              <a:t>et </a:t>
            </a:r>
            <a:r>
              <a:rPr lang="en-US" sz="2200" i="1" dirty="0" err="1">
                <a:solidFill>
                  <a:srgbClr val="669900"/>
                </a:solidFill>
                <a:latin typeface="Arial" pitchFamily="34" charset="0"/>
              </a:rPr>
              <a:t>al</a:t>
            </a:r>
            <a:r>
              <a:rPr lang="en-US" sz="2200" i="1" dirty="0" err="1" smtClean="0">
                <a:solidFill>
                  <a:srgbClr val="669900"/>
                </a:solidFill>
                <a:latin typeface="Arial" pitchFamily="34" charset="0"/>
              </a:rPr>
              <a:t>.,Graphs</a:t>
            </a:r>
            <a:r>
              <a:rPr lang="en-US" sz="2200" i="1" dirty="0" smtClean="0">
                <a:solidFill>
                  <a:srgbClr val="669900"/>
                </a:solidFill>
                <a:latin typeface="Arial" pitchFamily="34" charset="0"/>
              </a:rPr>
              <a:t> &amp; </a:t>
            </a:r>
            <a:r>
              <a:rPr lang="en-US" sz="2200" i="1" dirty="0" err="1" smtClean="0">
                <a:solidFill>
                  <a:srgbClr val="669900"/>
                </a:solidFill>
                <a:latin typeface="Arial" pitchFamily="34" charset="0"/>
              </a:rPr>
              <a:t>Combinatorics</a:t>
            </a:r>
            <a:r>
              <a:rPr lang="it-IT" sz="2200" i="1" dirty="0" smtClean="0">
                <a:solidFill>
                  <a:srgbClr val="669900"/>
                </a:solidFill>
                <a:latin typeface="Arial" pitchFamily="34" charset="0"/>
              </a:rPr>
              <a:t>, </a:t>
            </a:r>
            <a:r>
              <a:rPr lang="it-IT" sz="2200" dirty="0" smtClean="0">
                <a:solidFill>
                  <a:srgbClr val="669900"/>
                </a:solidFill>
                <a:latin typeface="Arial" pitchFamily="34" charset="0"/>
              </a:rPr>
              <a:t>2013]</a:t>
            </a:r>
            <a:endParaRPr lang="en-US" sz="2200" dirty="0" smtClean="0">
              <a:solidFill>
                <a:srgbClr val="669900"/>
              </a:solidFill>
              <a:latin typeface="Arial" pitchFamily="34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04800" y="2743200"/>
            <a:ext cx="8458200" cy="861774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</a:rPr>
              <a:t>The planar s. n. of partial 2-trees is </a:t>
            </a:r>
            <a:r>
              <a:rPr lang="el-GR" sz="2800" b="1" i="1" dirty="0">
                <a:latin typeface="Arial" pitchFamily="34" charset="0"/>
              </a:rPr>
              <a:t>ϴ</a:t>
            </a:r>
            <a:r>
              <a:rPr lang="en-US" sz="2800" b="1" i="1" dirty="0">
                <a:latin typeface="Arial" pitchFamily="34" charset="0"/>
              </a:rPr>
              <a:t>(</a:t>
            </a:r>
            <a:r>
              <a:rPr lang="en-US" sz="2800" b="1" i="1" dirty="0">
                <a:latin typeface="Symbol" pitchFamily="18" charset="2"/>
              </a:rPr>
              <a:t>D</a:t>
            </a:r>
            <a:r>
              <a:rPr lang="en-US" sz="2800" b="1" i="1" dirty="0"/>
              <a:t>) </a:t>
            </a:r>
            <a:r>
              <a:rPr lang="en-US" sz="2800" dirty="0" smtClean="0">
                <a:latin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</a:rPr>
            </a:br>
            <a:r>
              <a:rPr lang="en-US" sz="2200" dirty="0" smtClean="0">
                <a:solidFill>
                  <a:srgbClr val="669900"/>
                </a:solidFill>
                <a:latin typeface="Arial" pitchFamily="34" charset="0"/>
              </a:rPr>
              <a:t>[</a:t>
            </a:r>
            <a:r>
              <a:rPr lang="en-US" sz="2200" dirty="0" err="1" smtClean="0">
                <a:solidFill>
                  <a:srgbClr val="669900"/>
                </a:solidFill>
                <a:latin typeface="Arial" pitchFamily="34" charset="0"/>
              </a:rPr>
              <a:t>Lenhart</a:t>
            </a:r>
            <a:r>
              <a:rPr lang="en-US" sz="2200" dirty="0" smtClean="0">
                <a:solidFill>
                  <a:srgbClr val="669900"/>
                </a:solidFill>
                <a:latin typeface="Arial" pitchFamily="34" charset="0"/>
              </a:rPr>
              <a:t> </a:t>
            </a:r>
            <a:r>
              <a:rPr lang="en-US" sz="2200" i="1" dirty="0" smtClean="0">
                <a:solidFill>
                  <a:srgbClr val="669900"/>
                </a:solidFill>
                <a:latin typeface="Arial" pitchFamily="34" charset="0"/>
              </a:rPr>
              <a:t>et al.</a:t>
            </a:r>
            <a:r>
              <a:rPr lang="en-US" sz="2200" dirty="0" smtClean="0">
                <a:solidFill>
                  <a:srgbClr val="669900"/>
                </a:solidFill>
                <a:latin typeface="Arial" pitchFamily="34" charset="0"/>
              </a:rPr>
              <a:t>,</a:t>
            </a:r>
            <a:r>
              <a:rPr lang="en-US" sz="2200" i="1" dirty="0" smtClean="0">
                <a:solidFill>
                  <a:srgbClr val="669900"/>
                </a:solidFill>
                <a:latin typeface="Arial" pitchFamily="34" charset="0"/>
              </a:rPr>
              <a:t> GD 2013</a:t>
            </a:r>
            <a:r>
              <a:rPr lang="it-IT" sz="2200" dirty="0" smtClean="0">
                <a:solidFill>
                  <a:srgbClr val="669900"/>
                </a:solidFill>
                <a:latin typeface="Arial" pitchFamily="34" charset="0"/>
              </a:rPr>
              <a:t>]</a:t>
            </a:r>
            <a:endParaRPr lang="en-US" sz="2200" dirty="0" smtClean="0">
              <a:solidFill>
                <a:srgbClr val="669900"/>
              </a:solidFill>
              <a:latin typeface="Arial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02623" y="3922693"/>
            <a:ext cx="8458200" cy="954107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sq">
            <a:solidFill>
              <a:srgbClr val="C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</a:rPr>
              <a:t>Can this gap be reduced for </a:t>
            </a:r>
            <a:r>
              <a:rPr lang="en-US" sz="2800" b="1" dirty="0" smtClean="0">
                <a:latin typeface="Arial" pitchFamily="34" charset="0"/>
              </a:rPr>
              <a:t>subfamilies of planar partial 3-trees</a:t>
            </a:r>
            <a:r>
              <a:rPr lang="en-US" sz="2800" dirty="0" smtClean="0">
                <a:latin typeface="Arial" pitchFamily="34" charset="0"/>
              </a:rPr>
              <a:t>?</a:t>
            </a:r>
            <a:endParaRPr lang="en-US" sz="28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24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839200" cy="11430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Our research</a:t>
            </a:r>
            <a:endParaRPr lang="en-US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1526262"/>
            <a:ext cx="8458200" cy="1384995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Arial" pitchFamily="34" charset="0"/>
              </a:rPr>
              <a:t>outer 1-planar graphs: </a:t>
            </a:r>
            <a:r>
              <a:rPr lang="en-US" sz="2800" dirty="0" smtClean="0">
                <a:latin typeface="Arial" pitchFamily="34" charset="0"/>
              </a:rPr>
              <a:t>graphs that admit </a:t>
            </a:r>
            <a:r>
              <a:rPr lang="en-US" sz="2800" dirty="0">
                <a:latin typeface="Arial" pitchFamily="34" charset="0"/>
              </a:rPr>
              <a:t>drawings where </a:t>
            </a:r>
            <a:r>
              <a:rPr lang="en-US" sz="2800" dirty="0" smtClean="0">
                <a:latin typeface="Arial" pitchFamily="34" charset="0"/>
              </a:rPr>
              <a:t>each edge </a:t>
            </a:r>
            <a:r>
              <a:rPr lang="en-US" sz="2800" dirty="0">
                <a:latin typeface="Arial" pitchFamily="34" charset="0"/>
              </a:rPr>
              <a:t>is crossed at most once and each vertex is on the boundary of the outer </a:t>
            </a:r>
            <a:r>
              <a:rPr lang="en-US" sz="2800" dirty="0" smtClean="0">
                <a:latin typeface="Arial" pitchFamily="34" charset="0"/>
              </a:rPr>
              <a:t>face</a:t>
            </a:r>
            <a:endParaRPr lang="it-IT" sz="2400" dirty="0" smtClean="0">
              <a:solidFill>
                <a:srgbClr val="669900"/>
              </a:solidFill>
              <a:latin typeface="Arial" pitchFamily="34" charset="0"/>
            </a:endParaRPr>
          </a:p>
        </p:txBody>
      </p:sp>
      <p:grpSp>
        <p:nvGrpSpPr>
          <p:cNvPr id="17429" name="Gruppo 17428"/>
          <p:cNvGrpSpPr/>
          <p:nvPr/>
        </p:nvGrpSpPr>
        <p:grpSpPr>
          <a:xfrm>
            <a:off x="2418765" y="3190989"/>
            <a:ext cx="4229161" cy="2896611"/>
            <a:chOff x="2418765" y="3190989"/>
            <a:chExt cx="4229161" cy="2896611"/>
          </a:xfrm>
        </p:grpSpPr>
        <p:sp>
          <p:nvSpPr>
            <p:cNvPr id="5" name="Ovale 4"/>
            <p:cNvSpPr/>
            <p:nvPr/>
          </p:nvSpPr>
          <p:spPr bwMode="auto">
            <a:xfrm>
              <a:off x="2418765" y="4038600"/>
              <a:ext cx="144000" cy="144000"/>
            </a:xfrm>
            <a:prstGeom prst="ellips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Ovale 6"/>
            <p:cNvSpPr/>
            <p:nvPr/>
          </p:nvSpPr>
          <p:spPr bwMode="auto">
            <a:xfrm>
              <a:off x="3733800" y="3505200"/>
              <a:ext cx="144000" cy="144000"/>
            </a:xfrm>
            <a:prstGeom prst="ellips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Ovale 7"/>
            <p:cNvSpPr/>
            <p:nvPr/>
          </p:nvSpPr>
          <p:spPr bwMode="auto">
            <a:xfrm>
              <a:off x="5715000" y="3733800"/>
              <a:ext cx="144000" cy="144000"/>
            </a:xfrm>
            <a:prstGeom prst="ellips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Ovale 8"/>
            <p:cNvSpPr/>
            <p:nvPr/>
          </p:nvSpPr>
          <p:spPr bwMode="auto">
            <a:xfrm>
              <a:off x="6248400" y="4038600"/>
              <a:ext cx="144000" cy="144000"/>
            </a:xfrm>
            <a:prstGeom prst="ellips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Ovale 9"/>
            <p:cNvSpPr/>
            <p:nvPr/>
          </p:nvSpPr>
          <p:spPr bwMode="auto">
            <a:xfrm>
              <a:off x="6211389" y="4538138"/>
              <a:ext cx="144000" cy="144000"/>
            </a:xfrm>
            <a:prstGeom prst="ellips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Ovale 10"/>
            <p:cNvSpPr/>
            <p:nvPr/>
          </p:nvSpPr>
          <p:spPr bwMode="auto">
            <a:xfrm>
              <a:off x="6503926" y="5638800"/>
              <a:ext cx="144000" cy="144000"/>
            </a:xfrm>
            <a:prstGeom prst="ellips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Ovale 11"/>
            <p:cNvSpPr/>
            <p:nvPr/>
          </p:nvSpPr>
          <p:spPr bwMode="auto">
            <a:xfrm>
              <a:off x="4572000" y="5943600"/>
              <a:ext cx="144000" cy="144000"/>
            </a:xfrm>
            <a:prstGeom prst="ellips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Ovale 12"/>
            <p:cNvSpPr/>
            <p:nvPr/>
          </p:nvSpPr>
          <p:spPr bwMode="auto">
            <a:xfrm>
              <a:off x="3505200" y="5895933"/>
              <a:ext cx="144000" cy="144000"/>
            </a:xfrm>
            <a:prstGeom prst="ellips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Ovale 13"/>
            <p:cNvSpPr/>
            <p:nvPr/>
          </p:nvSpPr>
          <p:spPr bwMode="auto">
            <a:xfrm>
              <a:off x="2667000" y="5410200"/>
              <a:ext cx="144000" cy="144000"/>
            </a:xfrm>
            <a:prstGeom prst="ellips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" name="Connettore 1 2"/>
            <p:cNvCxnSpPr>
              <a:stCxn id="14" idx="6"/>
              <a:endCxn id="13" idx="2"/>
            </p:cNvCxnSpPr>
            <p:nvPr/>
          </p:nvCxnSpPr>
          <p:spPr bwMode="auto">
            <a:xfrm>
              <a:off x="2811000" y="5482200"/>
              <a:ext cx="694200" cy="485733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7" name="Figura a mano libera 16"/>
            <p:cNvSpPr/>
            <p:nvPr/>
          </p:nvSpPr>
          <p:spPr bwMode="auto">
            <a:xfrm>
              <a:off x="2464526" y="4179026"/>
              <a:ext cx="243840" cy="1227908"/>
            </a:xfrm>
            <a:custGeom>
              <a:avLst/>
              <a:gdLst>
                <a:gd name="connsiteX0" fmla="*/ 243840 w 243840"/>
                <a:gd name="connsiteY0" fmla="*/ 1227908 h 1227908"/>
                <a:gd name="connsiteX1" fmla="*/ 52251 w 243840"/>
                <a:gd name="connsiteY1" fmla="*/ 766354 h 1227908"/>
                <a:gd name="connsiteX2" fmla="*/ 0 w 243840"/>
                <a:gd name="connsiteY2" fmla="*/ 0 h 1227908"/>
                <a:gd name="connsiteX3" fmla="*/ 0 w 243840"/>
                <a:gd name="connsiteY3" fmla="*/ 0 h 1227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840" h="1227908">
                  <a:moveTo>
                    <a:pt x="243840" y="1227908"/>
                  </a:moveTo>
                  <a:cubicBezTo>
                    <a:pt x="168365" y="1099456"/>
                    <a:pt x="92891" y="971005"/>
                    <a:pt x="52251" y="766354"/>
                  </a:cubicBezTo>
                  <a:cubicBezTo>
                    <a:pt x="11611" y="561703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Figura a mano libera 17"/>
            <p:cNvSpPr/>
            <p:nvPr/>
          </p:nvSpPr>
          <p:spPr bwMode="auto">
            <a:xfrm>
              <a:off x="3866606" y="3190989"/>
              <a:ext cx="1881051" cy="553697"/>
            </a:xfrm>
            <a:custGeom>
              <a:avLst/>
              <a:gdLst>
                <a:gd name="connsiteX0" fmla="*/ 0 w 1881051"/>
                <a:gd name="connsiteY0" fmla="*/ 327274 h 553697"/>
                <a:gd name="connsiteX1" fmla="*/ 1062445 w 1881051"/>
                <a:gd name="connsiteY1" fmla="*/ 5057 h 553697"/>
                <a:gd name="connsiteX2" fmla="*/ 1881051 w 1881051"/>
                <a:gd name="connsiteY2" fmla="*/ 553697 h 553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1051" h="553697">
                  <a:moveTo>
                    <a:pt x="0" y="327274"/>
                  </a:moveTo>
                  <a:cubicBezTo>
                    <a:pt x="374468" y="147297"/>
                    <a:pt x="748937" y="-32680"/>
                    <a:pt x="1062445" y="5057"/>
                  </a:cubicBezTo>
                  <a:cubicBezTo>
                    <a:pt x="1375953" y="42794"/>
                    <a:pt x="1628502" y="298245"/>
                    <a:pt x="1881051" y="553697"/>
                  </a:cubicBezTo>
                </a:path>
              </a:pathLst>
            </a:cu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Figura a mano libera 19"/>
            <p:cNvSpPr/>
            <p:nvPr/>
          </p:nvSpPr>
          <p:spPr bwMode="auto">
            <a:xfrm>
              <a:off x="3657774" y="5363399"/>
              <a:ext cx="2832116" cy="575847"/>
            </a:xfrm>
            <a:custGeom>
              <a:avLst/>
              <a:gdLst>
                <a:gd name="connsiteX0" fmla="*/ 0 w 2899955"/>
                <a:gd name="connsiteY0" fmla="*/ 575847 h 575847"/>
                <a:gd name="connsiteX1" fmla="*/ 1332412 w 2899955"/>
                <a:gd name="connsiteY1" fmla="*/ 35915 h 575847"/>
                <a:gd name="connsiteX2" fmla="*/ 2194560 w 2899955"/>
                <a:gd name="connsiteY2" fmla="*/ 79458 h 575847"/>
                <a:gd name="connsiteX3" fmla="*/ 2899955 w 2899955"/>
                <a:gd name="connsiteY3" fmla="*/ 314590 h 575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9955" h="575847">
                  <a:moveTo>
                    <a:pt x="0" y="575847"/>
                  </a:moveTo>
                  <a:cubicBezTo>
                    <a:pt x="483326" y="347246"/>
                    <a:pt x="966652" y="118646"/>
                    <a:pt x="1332412" y="35915"/>
                  </a:cubicBezTo>
                  <a:cubicBezTo>
                    <a:pt x="1698172" y="-46816"/>
                    <a:pt x="1933303" y="33012"/>
                    <a:pt x="2194560" y="79458"/>
                  </a:cubicBezTo>
                  <a:cubicBezTo>
                    <a:pt x="2455817" y="125904"/>
                    <a:pt x="2677886" y="220247"/>
                    <a:pt x="2899955" y="314590"/>
                  </a:cubicBezTo>
                </a:path>
              </a:pathLst>
            </a:cu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2" name="Connettore 1 21"/>
            <p:cNvCxnSpPr>
              <a:stCxn id="7" idx="2"/>
              <a:endCxn id="5" idx="7"/>
            </p:cNvCxnSpPr>
            <p:nvPr/>
          </p:nvCxnSpPr>
          <p:spPr bwMode="auto">
            <a:xfrm flipH="1">
              <a:off x="2541677" y="3577200"/>
              <a:ext cx="1192123" cy="482488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7" name="Connettore 1 26"/>
            <p:cNvCxnSpPr>
              <a:stCxn id="12" idx="2"/>
              <a:endCxn id="13" idx="5"/>
            </p:cNvCxnSpPr>
            <p:nvPr/>
          </p:nvCxnSpPr>
          <p:spPr bwMode="auto">
            <a:xfrm flipH="1">
              <a:off x="3628112" y="6015600"/>
              <a:ext cx="943888" cy="3245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0" name="Connettore 1 29"/>
            <p:cNvCxnSpPr>
              <a:stCxn id="11" idx="3"/>
              <a:endCxn id="12" idx="6"/>
            </p:cNvCxnSpPr>
            <p:nvPr/>
          </p:nvCxnSpPr>
          <p:spPr bwMode="auto">
            <a:xfrm flipH="1">
              <a:off x="4716000" y="5761712"/>
              <a:ext cx="1809014" cy="253888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4" name="Connettore 1 33"/>
            <p:cNvCxnSpPr>
              <a:stCxn id="10" idx="3"/>
              <a:endCxn id="12" idx="7"/>
            </p:cNvCxnSpPr>
            <p:nvPr/>
          </p:nvCxnSpPr>
          <p:spPr bwMode="auto">
            <a:xfrm flipH="1">
              <a:off x="4694912" y="4661050"/>
              <a:ext cx="1537565" cy="1303638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7" name="Connettore 1 36"/>
            <p:cNvCxnSpPr>
              <a:stCxn id="10" idx="5"/>
              <a:endCxn id="11" idx="0"/>
            </p:cNvCxnSpPr>
            <p:nvPr/>
          </p:nvCxnSpPr>
          <p:spPr bwMode="auto">
            <a:xfrm>
              <a:off x="6334301" y="4661050"/>
              <a:ext cx="241625" cy="97775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0" name="Connettore 1 39"/>
            <p:cNvCxnSpPr>
              <a:stCxn id="10" idx="2"/>
              <a:endCxn id="7" idx="5"/>
            </p:cNvCxnSpPr>
            <p:nvPr/>
          </p:nvCxnSpPr>
          <p:spPr bwMode="auto">
            <a:xfrm flipH="1" flipV="1">
              <a:off x="3856712" y="3628112"/>
              <a:ext cx="2354677" cy="982026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3" name="Connettore 1 42"/>
            <p:cNvCxnSpPr>
              <a:stCxn id="14" idx="7"/>
              <a:endCxn id="7" idx="4"/>
            </p:cNvCxnSpPr>
            <p:nvPr/>
          </p:nvCxnSpPr>
          <p:spPr bwMode="auto">
            <a:xfrm flipV="1">
              <a:off x="2789912" y="3649200"/>
              <a:ext cx="1015888" cy="1782088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7" name="Connettore 1 46"/>
            <p:cNvCxnSpPr>
              <a:stCxn id="13" idx="1"/>
              <a:endCxn id="5" idx="5"/>
            </p:cNvCxnSpPr>
            <p:nvPr/>
          </p:nvCxnSpPr>
          <p:spPr bwMode="auto">
            <a:xfrm flipH="1" flipV="1">
              <a:off x="2541677" y="4161512"/>
              <a:ext cx="984611" cy="1755509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0" name="Connettore 1 49"/>
            <p:cNvCxnSpPr>
              <a:stCxn id="10" idx="1"/>
              <a:endCxn id="8" idx="5"/>
            </p:cNvCxnSpPr>
            <p:nvPr/>
          </p:nvCxnSpPr>
          <p:spPr bwMode="auto">
            <a:xfrm flipH="1" flipV="1">
              <a:off x="5837912" y="3856712"/>
              <a:ext cx="394565" cy="702514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3" name="Connettore 1 52"/>
            <p:cNvCxnSpPr>
              <a:stCxn id="9" idx="1"/>
              <a:endCxn id="8" idx="6"/>
            </p:cNvCxnSpPr>
            <p:nvPr/>
          </p:nvCxnSpPr>
          <p:spPr bwMode="auto">
            <a:xfrm flipH="1" flipV="1">
              <a:off x="5859000" y="3805800"/>
              <a:ext cx="410488" cy="253888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6" name="Connettore 1 55"/>
            <p:cNvCxnSpPr>
              <a:stCxn id="9" idx="4"/>
              <a:endCxn id="10" idx="0"/>
            </p:cNvCxnSpPr>
            <p:nvPr/>
          </p:nvCxnSpPr>
          <p:spPr bwMode="auto">
            <a:xfrm flipH="1">
              <a:off x="6283389" y="4182600"/>
              <a:ext cx="37011" cy="355538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7427" name="Figura a mano libera 17426"/>
            <p:cNvSpPr/>
            <p:nvPr/>
          </p:nvSpPr>
          <p:spPr bwMode="auto">
            <a:xfrm>
              <a:off x="3596640" y="3655476"/>
              <a:ext cx="2125980" cy="2234784"/>
            </a:xfrm>
            <a:custGeom>
              <a:avLst/>
              <a:gdLst>
                <a:gd name="connsiteX0" fmla="*/ 0 w 2125980"/>
                <a:gd name="connsiteY0" fmla="*/ 2234784 h 2234784"/>
                <a:gd name="connsiteX1" fmla="*/ 1310640 w 2125980"/>
                <a:gd name="connsiteY1" fmla="*/ 223104 h 2234784"/>
                <a:gd name="connsiteX2" fmla="*/ 2125980 w 2125980"/>
                <a:gd name="connsiteY2" fmla="*/ 139284 h 2234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25980" h="2234784">
                  <a:moveTo>
                    <a:pt x="0" y="2234784"/>
                  </a:moveTo>
                  <a:cubicBezTo>
                    <a:pt x="478155" y="1403569"/>
                    <a:pt x="956310" y="572354"/>
                    <a:pt x="1310640" y="223104"/>
                  </a:cubicBezTo>
                  <a:cubicBezTo>
                    <a:pt x="1664970" y="-126146"/>
                    <a:pt x="1895475" y="6569"/>
                    <a:pt x="2125980" y="139284"/>
                  </a:cubicBezTo>
                </a:path>
              </a:pathLst>
            </a:cu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873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839200" cy="11430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Our research</a:t>
            </a:r>
            <a:endParaRPr lang="en-US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1526262"/>
            <a:ext cx="8458200" cy="2769989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800" dirty="0" err="1" smtClean="0">
                <a:latin typeface="+mn-lt"/>
              </a:rPr>
              <a:t>there</a:t>
            </a:r>
            <a:r>
              <a:rPr lang="it-IT" sz="2800" dirty="0" smtClean="0">
                <a:latin typeface="+mn-lt"/>
              </a:rPr>
              <a:t> </a:t>
            </a:r>
            <a:r>
              <a:rPr lang="it-IT" sz="2800" dirty="0" err="1" smtClean="0">
                <a:latin typeface="+mn-lt"/>
              </a:rPr>
              <a:t>exists</a:t>
            </a:r>
            <a:r>
              <a:rPr lang="it-IT" sz="2800" dirty="0" smtClean="0">
                <a:latin typeface="+mn-lt"/>
              </a:rPr>
              <a:t> a linear-time </a:t>
            </a:r>
            <a:r>
              <a:rPr lang="it-IT" sz="2800" dirty="0" err="1" smtClean="0">
                <a:latin typeface="+mn-lt"/>
              </a:rPr>
              <a:t>algorithm</a:t>
            </a:r>
            <a:r>
              <a:rPr lang="it-IT" sz="2800" dirty="0" smtClean="0">
                <a:latin typeface="+mn-lt"/>
              </a:rPr>
              <a:t> </a:t>
            </a:r>
            <a:r>
              <a:rPr lang="en-US" sz="2800" dirty="0" smtClean="0">
                <a:latin typeface="+mn-lt"/>
              </a:rPr>
              <a:t>for </a:t>
            </a:r>
            <a:r>
              <a:rPr lang="en-US" sz="2800" dirty="0">
                <a:latin typeface="+mn-lt"/>
              </a:rPr>
              <a:t>testing </a:t>
            </a:r>
            <a:r>
              <a:rPr lang="en-US" sz="2800" dirty="0" smtClean="0">
                <a:latin typeface="+mn-lt"/>
              </a:rPr>
              <a:t>outer 1-planarity (returns an o1p embedding)</a:t>
            </a:r>
            <a:endParaRPr lang="en-US" sz="2400" dirty="0">
              <a:latin typeface="NimbusRomNo9L-Regu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200" dirty="0">
              <a:solidFill>
                <a:srgbClr val="669900"/>
              </a:solidFill>
              <a:latin typeface="Arial" pitchFamily="34" charset="0"/>
            </a:endParaRPr>
          </a:p>
          <a:p>
            <a:r>
              <a:rPr lang="it-IT" sz="2800" dirty="0" smtClean="0"/>
              <a:t> </a:t>
            </a:r>
          </a:p>
          <a:p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en-US" sz="2200" dirty="0" smtClean="0">
                <a:solidFill>
                  <a:srgbClr val="669900"/>
                </a:solidFill>
                <a:latin typeface="Arial" pitchFamily="34" charset="0"/>
              </a:rPr>
              <a:t>[Auer </a:t>
            </a:r>
            <a:r>
              <a:rPr lang="en-US" sz="2200" i="1" dirty="0">
                <a:solidFill>
                  <a:srgbClr val="669900"/>
                </a:solidFill>
                <a:latin typeface="Arial" pitchFamily="34" charset="0"/>
              </a:rPr>
              <a:t>et al.</a:t>
            </a:r>
            <a:r>
              <a:rPr lang="en-US" sz="2200" dirty="0">
                <a:solidFill>
                  <a:srgbClr val="669900"/>
                </a:solidFill>
                <a:latin typeface="Arial" pitchFamily="34" charset="0"/>
              </a:rPr>
              <a:t>, </a:t>
            </a:r>
            <a:r>
              <a:rPr lang="it-IT" sz="2200" i="1" dirty="0">
                <a:solidFill>
                  <a:srgbClr val="669900"/>
                </a:solidFill>
                <a:latin typeface="Arial" pitchFamily="34" charset="0"/>
              </a:rPr>
              <a:t>GD 2013</a:t>
            </a:r>
            <a:r>
              <a:rPr lang="it-IT" sz="2200" dirty="0" smtClean="0">
                <a:solidFill>
                  <a:srgbClr val="669900"/>
                </a:solidFill>
                <a:latin typeface="Arial" pitchFamily="34" charset="0"/>
              </a:rPr>
              <a:t>] </a:t>
            </a:r>
            <a:r>
              <a:rPr lang="en-US" sz="2200" dirty="0">
                <a:solidFill>
                  <a:srgbClr val="669900"/>
                </a:solidFill>
                <a:latin typeface="Arial" pitchFamily="34" charset="0"/>
              </a:rPr>
              <a:t>[Hong </a:t>
            </a:r>
            <a:r>
              <a:rPr lang="en-US" sz="2200" i="1" dirty="0">
                <a:solidFill>
                  <a:srgbClr val="669900"/>
                </a:solidFill>
                <a:latin typeface="Arial" pitchFamily="34" charset="0"/>
              </a:rPr>
              <a:t>et al.</a:t>
            </a:r>
            <a:r>
              <a:rPr lang="en-US" sz="2200" dirty="0">
                <a:solidFill>
                  <a:srgbClr val="669900"/>
                </a:solidFill>
                <a:latin typeface="Arial" pitchFamily="34" charset="0"/>
              </a:rPr>
              <a:t>, </a:t>
            </a:r>
            <a:r>
              <a:rPr lang="it-IT" sz="2200" i="1" dirty="0">
                <a:solidFill>
                  <a:srgbClr val="669900"/>
                </a:solidFill>
                <a:latin typeface="Arial" pitchFamily="34" charset="0"/>
              </a:rPr>
              <a:t>GD 2013</a:t>
            </a:r>
            <a:r>
              <a:rPr lang="it-IT" sz="2200" dirty="0">
                <a:solidFill>
                  <a:srgbClr val="669900"/>
                </a:solidFill>
                <a:latin typeface="Arial" pitchFamily="34" charset="0"/>
              </a:rPr>
              <a:t>]</a:t>
            </a:r>
          </a:p>
          <a:p>
            <a:endParaRPr lang="en-US" sz="2200" dirty="0" smtClean="0">
              <a:latin typeface="Arial" pitchFamily="34" charset="0"/>
            </a:endParaRPr>
          </a:p>
        </p:txBody>
      </p:sp>
      <p:sp>
        <p:nvSpPr>
          <p:cNvPr id="2" name="Ovale 1"/>
          <p:cNvSpPr/>
          <p:nvPr/>
        </p:nvSpPr>
        <p:spPr bwMode="auto">
          <a:xfrm>
            <a:off x="2861700" y="4953000"/>
            <a:ext cx="144000" cy="144000"/>
          </a:xfrm>
          <a:prstGeom prst="ellips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e 6"/>
          <p:cNvSpPr/>
          <p:nvPr/>
        </p:nvSpPr>
        <p:spPr bwMode="auto">
          <a:xfrm>
            <a:off x="3928500" y="4953000"/>
            <a:ext cx="144000" cy="144000"/>
          </a:xfrm>
          <a:prstGeom prst="ellips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e 7"/>
          <p:cNvSpPr/>
          <p:nvPr/>
        </p:nvSpPr>
        <p:spPr bwMode="auto">
          <a:xfrm>
            <a:off x="2861700" y="5743876"/>
            <a:ext cx="144000" cy="144000"/>
          </a:xfrm>
          <a:prstGeom prst="ellips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e 8"/>
          <p:cNvSpPr/>
          <p:nvPr/>
        </p:nvSpPr>
        <p:spPr bwMode="auto">
          <a:xfrm>
            <a:off x="3928500" y="5743446"/>
            <a:ext cx="144000" cy="144000"/>
          </a:xfrm>
          <a:prstGeom prst="ellips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" name="Connettore 1 4"/>
          <p:cNvCxnSpPr>
            <a:stCxn id="2" idx="5"/>
            <a:endCxn id="9" idx="1"/>
          </p:cNvCxnSpPr>
          <p:nvPr/>
        </p:nvCxnSpPr>
        <p:spPr bwMode="auto">
          <a:xfrm>
            <a:off x="2984612" y="5075912"/>
            <a:ext cx="964976" cy="68862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Connettore 1 11"/>
          <p:cNvCxnSpPr>
            <a:stCxn id="7" idx="3"/>
            <a:endCxn id="8" idx="7"/>
          </p:cNvCxnSpPr>
          <p:nvPr/>
        </p:nvCxnSpPr>
        <p:spPr bwMode="auto">
          <a:xfrm flipH="1">
            <a:off x="2984612" y="5075912"/>
            <a:ext cx="964976" cy="68905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Connettore 1 15"/>
          <p:cNvCxnSpPr>
            <a:stCxn id="7" idx="4"/>
            <a:endCxn id="9" idx="0"/>
          </p:cNvCxnSpPr>
          <p:nvPr/>
        </p:nvCxnSpPr>
        <p:spPr bwMode="auto">
          <a:xfrm>
            <a:off x="4000500" y="5097000"/>
            <a:ext cx="0" cy="646446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Connettore 1 19"/>
          <p:cNvCxnSpPr>
            <a:stCxn id="2" idx="4"/>
            <a:endCxn id="8" idx="0"/>
          </p:cNvCxnSpPr>
          <p:nvPr/>
        </p:nvCxnSpPr>
        <p:spPr bwMode="auto">
          <a:xfrm>
            <a:off x="2933700" y="5097000"/>
            <a:ext cx="0" cy="646876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Connettore 1 22"/>
          <p:cNvCxnSpPr>
            <a:stCxn id="2" idx="6"/>
            <a:endCxn id="7" idx="2"/>
          </p:cNvCxnSpPr>
          <p:nvPr/>
        </p:nvCxnSpPr>
        <p:spPr bwMode="auto">
          <a:xfrm>
            <a:off x="3005700" y="5025000"/>
            <a:ext cx="922800" cy="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Connettore 1 25"/>
          <p:cNvCxnSpPr>
            <a:stCxn id="8" idx="6"/>
            <a:endCxn id="9" idx="2"/>
          </p:cNvCxnSpPr>
          <p:nvPr/>
        </p:nvCxnSpPr>
        <p:spPr bwMode="auto">
          <a:xfrm flipV="1">
            <a:off x="3005700" y="5815446"/>
            <a:ext cx="922800" cy="43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7" name="CasellaDiTesto 56"/>
          <p:cNvSpPr txBox="1"/>
          <p:nvPr/>
        </p:nvSpPr>
        <p:spPr>
          <a:xfrm>
            <a:off x="4346618" y="4517008"/>
            <a:ext cx="450764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it-IT" sz="2000" dirty="0" smtClean="0"/>
              <a:t>K</a:t>
            </a:r>
            <a:r>
              <a:rPr lang="it-IT" sz="2000" baseline="-25000" dirty="0" smtClean="0"/>
              <a:t>4</a:t>
            </a:r>
            <a:endParaRPr lang="it-IT" sz="2000" baseline="-25000" dirty="0"/>
          </a:p>
        </p:txBody>
      </p:sp>
      <p:sp>
        <p:nvSpPr>
          <p:cNvPr id="59" name="CasellaDiTesto 58"/>
          <p:cNvSpPr txBox="1"/>
          <p:nvPr/>
        </p:nvSpPr>
        <p:spPr>
          <a:xfrm>
            <a:off x="2675858" y="6108633"/>
            <a:ext cx="1582484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it-IT" sz="2000" dirty="0" smtClean="0"/>
              <a:t>o1p </a:t>
            </a:r>
            <a:r>
              <a:rPr lang="it-IT" sz="2000" dirty="0" err="1" smtClean="0"/>
              <a:t>drawing</a:t>
            </a:r>
            <a:endParaRPr lang="it-IT" sz="2000" baseline="-25000" dirty="0"/>
          </a:p>
        </p:txBody>
      </p:sp>
    </p:spTree>
    <p:extLst>
      <p:ext uri="{BB962C8B-B14F-4D97-AF65-F5344CB8AC3E}">
        <p14:creationId xmlns:p14="http://schemas.microsoft.com/office/powerpoint/2010/main" val="394187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839200" cy="11430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Our research</a:t>
            </a:r>
            <a:endParaRPr lang="en-US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1526262"/>
            <a:ext cx="8458200" cy="2769989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800" dirty="0" err="1" smtClean="0">
                <a:latin typeface="+mn-lt"/>
              </a:rPr>
              <a:t>there</a:t>
            </a:r>
            <a:r>
              <a:rPr lang="it-IT" sz="2800" dirty="0" smtClean="0">
                <a:latin typeface="+mn-lt"/>
              </a:rPr>
              <a:t> </a:t>
            </a:r>
            <a:r>
              <a:rPr lang="it-IT" sz="2800" dirty="0" err="1" smtClean="0">
                <a:latin typeface="+mn-lt"/>
              </a:rPr>
              <a:t>exists</a:t>
            </a:r>
            <a:r>
              <a:rPr lang="it-IT" sz="2800" dirty="0" smtClean="0">
                <a:latin typeface="+mn-lt"/>
              </a:rPr>
              <a:t> a linear-time </a:t>
            </a:r>
            <a:r>
              <a:rPr lang="it-IT" sz="2800" dirty="0" err="1" smtClean="0">
                <a:latin typeface="+mn-lt"/>
              </a:rPr>
              <a:t>algorithm</a:t>
            </a:r>
            <a:r>
              <a:rPr lang="it-IT" sz="2800" dirty="0" smtClean="0">
                <a:latin typeface="+mn-lt"/>
              </a:rPr>
              <a:t> </a:t>
            </a:r>
            <a:r>
              <a:rPr lang="en-US" sz="2800" dirty="0" smtClean="0">
                <a:latin typeface="+mn-lt"/>
              </a:rPr>
              <a:t>for </a:t>
            </a:r>
            <a:r>
              <a:rPr lang="en-US" sz="2800" dirty="0">
                <a:latin typeface="+mn-lt"/>
              </a:rPr>
              <a:t>testing </a:t>
            </a:r>
            <a:r>
              <a:rPr lang="en-US" sz="2800" dirty="0" smtClean="0">
                <a:latin typeface="+mn-lt"/>
              </a:rPr>
              <a:t>outer 1-planarity (returns an o1p embedding)</a:t>
            </a:r>
            <a:endParaRPr lang="en-US" sz="2400" dirty="0">
              <a:latin typeface="NimbusRomNo9L-Regu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200" dirty="0">
              <a:solidFill>
                <a:srgbClr val="669900"/>
              </a:solidFill>
              <a:latin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800" dirty="0" smtClean="0"/>
              <a:t>o1p </a:t>
            </a:r>
            <a:r>
              <a:rPr lang="it-IT" sz="2800" dirty="0" err="1" smtClean="0"/>
              <a:t>graphs</a:t>
            </a:r>
            <a:r>
              <a:rPr lang="it-IT" sz="2800" dirty="0" smtClean="0"/>
              <a:t> are planar </a:t>
            </a:r>
            <a:r>
              <a:rPr lang="it-IT" sz="2800" dirty="0" err="1" smtClean="0"/>
              <a:t>partial</a:t>
            </a:r>
            <a:r>
              <a:rPr lang="it-IT" sz="2800" dirty="0" smtClean="0"/>
              <a:t> 3-trees</a:t>
            </a:r>
          </a:p>
          <a:p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en-US" sz="2200" dirty="0" smtClean="0">
                <a:solidFill>
                  <a:srgbClr val="669900"/>
                </a:solidFill>
                <a:latin typeface="Arial" pitchFamily="34" charset="0"/>
              </a:rPr>
              <a:t>[Auer </a:t>
            </a:r>
            <a:r>
              <a:rPr lang="en-US" sz="2200" i="1" dirty="0">
                <a:solidFill>
                  <a:srgbClr val="669900"/>
                </a:solidFill>
                <a:latin typeface="Arial" pitchFamily="34" charset="0"/>
              </a:rPr>
              <a:t>et al.</a:t>
            </a:r>
            <a:r>
              <a:rPr lang="en-US" sz="2200" dirty="0">
                <a:solidFill>
                  <a:srgbClr val="669900"/>
                </a:solidFill>
                <a:latin typeface="Arial" pitchFamily="34" charset="0"/>
              </a:rPr>
              <a:t>, </a:t>
            </a:r>
            <a:r>
              <a:rPr lang="it-IT" sz="2200" i="1" dirty="0">
                <a:solidFill>
                  <a:srgbClr val="669900"/>
                </a:solidFill>
                <a:latin typeface="Arial" pitchFamily="34" charset="0"/>
              </a:rPr>
              <a:t>GD 2013</a:t>
            </a:r>
            <a:r>
              <a:rPr lang="it-IT" sz="2200" dirty="0" smtClean="0">
                <a:solidFill>
                  <a:srgbClr val="669900"/>
                </a:solidFill>
                <a:latin typeface="Arial" pitchFamily="34" charset="0"/>
              </a:rPr>
              <a:t>] </a:t>
            </a:r>
            <a:r>
              <a:rPr lang="en-US" sz="2200" dirty="0">
                <a:solidFill>
                  <a:srgbClr val="669900"/>
                </a:solidFill>
                <a:latin typeface="Arial" pitchFamily="34" charset="0"/>
              </a:rPr>
              <a:t>[Hong </a:t>
            </a:r>
            <a:r>
              <a:rPr lang="en-US" sz="2200" i="1" dirty="0">
                <a:solidFill>
                  <a:srgbClr val="669900"/>
                </a:solidFill>
                <a:latin typeface="Arial" pitchFamily="34" charset="0"/>
              </a:rPr>
              <a:t>et al.</a:t>
            </a:r>
            <a:r>
              <a:rPr lang="en-US" sz="2200" dirty="0">
                <a:solidFill>
                  <a:srgbClr val="669900"/>
                </a:solidFill>
                <a:latin typeface="Arial" pitchFamily="34" charset="0"/>
              </a:rPr>
              <a:t>, </a:t>
            </a:r>
            <a:r>
              <a:rPr lang="it-IT" sz="2200" i="1" dirty="0">
                <a:solidFill>
                  <a:srgbClr val="669900"/>
                </a:solidFill>
                <a:latin typeface="Arial" pitchFamily="34" charset="0"/>
              </a:rPr>
              <a:t>GD 2013</a:t>
            </a:r>
            <a:r>
              <a:rPr lang="it-IT" sz="2200" dirty="0">
                <a:solidFill>
                  <a:srgbClr val="669900"/>
                </a:solidFill>
                <a:latin typeface="Arial" pitchFamily="34" charset="0"/>
              </a:rPr>
              <a:t>]</a:t>
            </a:r>
          </a:p>
          <a:p>
            <a:endParaRPr lang="en-US" sz="2200" dirty="0" smtClean="0">
              <a:latin typeface="Arial" pitchFamily="34" charset="0"/>
            </a:endParaRPr>
          </a:p>
        </p:txBody>
      </p:sp>
      <p:grpSp>
        <p:nvGrpSpPr>
          <p:cNvPr id="56" name="Gruppo 55"/>
          <p:cNvGrpSpPr/>
          <p:nvPr/>
        </p:nvGrpSpPr>
        <p:grpSpPr>
          <a:xfrm>
            <a:off x="2861700" y="4881000"/>
            <a:ext cx="3420600" cy="1078876"/>
            <a:chOff x="1371600" y="4881000"/>
            <a:chExt cx="3420600" cy="1078876"/>
          </a:xfrm>
        </p:grpSpPr>
        <p:sp>
          <p:nvSpPr>
            <p:cNvPr id="2" name="Ovale 1"/>
            <p:cNvSpPr/>
            <p:nvPr/>
          </p:nvSpPr>
          <p:spPr bwMode="auto">
            <a:xfrm>
              <a:off x="1371600" y="4953000"/>
              <a:ext cx="144000" cy="144000"/>
            </a:xfrm>
            <a:prstGeom prst="ellips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Ovale 6"/>
            <p:cNvSpPr/>
            <p:nvPr/>
          </p:nvSpPr>
          <p:spPr bwMode="auto">
            <a:xfrm>
              <a:off x="2438400" y="4953000"/>
              <a:ext cx="144000" cy="144000"/>
            </a:xfrm>
            <a:prstGeom prst="ellips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Ovale 7"/>
            <p:cNvSpPr/>
            <p:nvPr/>
          </p:nvSpPr>
          <p:spPr bwMode="auto">
            <a:xfrm>
              <a:off x="1371600" y="5743876"/>
              <a:ext cx="144000" cy="144000"/>
            </a:xfrm>
            <a:prstGeom prst="ellips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Ovale 8"/>
            <p:cNvSpPr/>
            <p:nvPr/>
          </p:nvSpPr>
          <p:spPr bwMode="auto">
            <a:xfrm>
              <a:off x="2438400" y="5743446"/>
              <a:ext cx="144000" cy="144000"/>
            </a:xfrm>
            <a:prstGeom prst="ellips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5" name="Connettore 1 4"/>
            <p:cNvCxnSpPr>
              <a:stCxn id="2" idx="5"/>
              <a:endCxn id="9" idx="1"/>
            </p:cNvCxnSpPr>
            <p:nvPr/>
          </p:nvCxnSpPr>
          <p:spPr bwMode="auto">
            <a:xfrm>
              <a:off x="1494512" y="5075912"/>
              <a:ext cx="964976" cy="688622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" name="Connettore 1 11"/>
            <p:cNvCxnSpPr>
              <a:stCxn id="7" idx="3"/>
              <a:endCxn id="8" idx="7"/>
            </p:cNvCxnSpPr>
            <p:nvPr/>
          </p:nvCxnSpPr>
          <p:spPr bwMode="auto">
            <a:xfrm flipH="1">
              <a:off x="1494512" y="5075912"/>
              <a:ext cx="964976" cy="689052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" name="Connettore 1 15"/>
            <p:cNvCxnSpPr>
              <a:stCxn id="7" idx="4"/>
              <a:endCxn id="9" idx="0"/>
            </p:cNvCxnSpPr>
            <p:nvPr/>
          </p:nvCxnSpPr>
          <p:spPr bwMode="auto">
            <a:xfrm>
              <a:off x="2510400" y="5097000"/>
              <a:ext cx="0" cy="646446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0" name="Connettore 1 19"/>
            <p:cNvCxnSpPr>
              <a:stCxn id="2" idx="4"/>
              <a:endCxn id="8" idx="0"/>
            </p:cNvCxnSpPr>
            <p:nvPr/>
          </p:nvCxnSpPr>
          <p:spPr bwMode="auto">
            <a:xfrm>
              <a:off x="1443600" y="5097000"/>
              <a:ext cx="0" cy="646876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Connettore 1 22"/>
            <p:cNvCxnSpPr>
              <a:stCxn id="2" idx="6"/>
              <a:endCxn id="7" idx="2"/>
            </p:cNvCxnSpPr>
            <p:nvPr/>
          </p:nvCxnSpPr>
          <p:spPr bwMode="auto">
            <a:xfrm>
              <a:off x="1515600" y="5025000"/>
              <a:ext cx="922800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6" name="Connettore 1 25"/>
            <p:cNvCxnSpPr>
              <a:stCxn id="8" idx="6"/>
              <a:endCxn id="9" idx="2"/>
            </p:cNvCxnSpPr>
            <p:nvPr/>
          </p:nvCxnSpPr>
          <p:spPr bwMode="auto">
            <a:xfrm flipV="1">
              <a:off x="1515600" y="5815446"/>
              <a:ext cx="922800" cy="43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9" name="Ovale 28"/>
            <p:cNvSpPr/>
            <p:nvPr/>
          </p:nvSpPr>
          <p:spPr bwMode="auto">
            <a:xfrm>
              <a:off x="4107963" y="4881000"/>
              <a:ext cx="144000" cy="144000"/>
            </a:xfrm>
            <a:prstGeom prst="ellips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Ovale 29"/>
            <p:cNvSpPr/>
            <p:nvPr/>
          </p:nvSpPr>
          <p:spPr bwMode="auto">
            <a:xfrm>
              <a:off x="4107963" y="5537749"/>
              <a:ext cx="144000" cy="144000"/>
            </a:xfrm>
            <a:prstGeom prst="ellips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Ovale 30"/>
            <p:cNvSpPr/>
            <p:nvPr/>
          </p:nvSpPr>
          <p:spPr bwMode="auto">
            <a:xfrm>
              <a:off x="3581400" y="5815876"/>
              <a:ext cx="144000" cy="144000"/>
            </a:xfrm>
            <a:prstGeom prst="ellips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Ovale 31"/>
            <p:cNvSpPr/>
            <p:nvPr/>
          </p:nvSpPr>
          <p:spPr bwMode="auto">
            <a:xfrm>
              <a:off x="4648200" y="5815446"/>
              <a:ext cx="144000" cy="144000"/>
            </a:xfrm>
            <a:prstGeom prst="ellips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3" name="Connettore 1 32"/>
            <p:cNvCxnSpPr>
              <a:stCxn id="29" idx="5"/>
              <a:endCxn id="32" idx="0"/>
            </p:cNvCxnSpPr>
            <p:nvPr/>
          </p:nvCxnSpPr>
          <p:spPr bwMode="auto">
            <a:xfrm>
              <a:off x="4230875" y="5003912"/>
              <a:ext cx="489325" cy="811534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4" name="Connettore 1 33"/>
            <p:cNvCxnSpPr>
              <a:stCxn id="30" idx="3"/>
              <a:endCxn id="31" idx="7"/>
            </p:cNvCxnSpPr>
            <p:nvPr/>
          </p:nvCxnSpPr>
          <p:spPr bwMode="auto">
            <a:xfrm flipH="1">
              <a:off x="3704312" y="5660661"/>
              <a:ext cx="424739" cy="176303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5" name="Connettore 1 34"/>
            <p:cNvCxnSpPr>
              <a:stCxn id="30" idx="5"/>
              <a:endCxn id="32" idx="1"/>
            </p:cNvCxnSpPr>
            <p:nvPr/>
          </p:nvCxnSpPr>
          <p:spPr bwMode="auto">
            <a:xfrm>
              <a:off x="4230875" y="5660661"/>
              <a:ext cx="438413" cy="175873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6" name="Connettore 1 35"/>
            <p:cNvCxnSpPr>
              <a:stCxn id="29" idx="3"/>
              <a:endCxn id="31" idx="0"/>
            </p:cNvCxnSpPr>
            <p:nvPr/>
          </p:nvCxnSpPr>
          <p:spPr bwMode="auto">
            <a:xfrm flipH="1">
              <a:off x="3653400" y="5003912"/>
              <a:ext cx="475651" cy="811964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7" name="Connettore 1 36"/>
            <p:cNvCxnSpPr>
              <a:stCxn id="29" idx="4"/>
              <a:endCxn id="30" idx="0"/>
            </p:cNvCxnSpPr>
            <p:nvPr/>
          </p:nvCxnSpPr>
          <p:spPr bwMode="auto">
            <a:xfrm>
              <a:off x="4179963" y="5025000"/>
              <a:ext cx="0" cy="512749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Connettore 1 37"/>
            <p:cNvCxnSpPr>
              <a:stCxn id="31" idx="6"/>
              <a:endCxn id="32" idx="2"/>
            </p:cNvCxnSpPr>
            <p:nvPr/>
          </p:nvCxnSpPr>
          <p:spPr bwMode="auto">
            <a:xfrm flipV="1">
              <a:off x="3725400" y="5887446"/>
              <a:ext cx="922800" cy="43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57" name="CasellaDiTesto 56"/>
          <p:cNvSpPr txBox="1"/>
          <p:nvPr/>
        </p:nvSpPr>
        <p:spPr>
          <a:xfrm>
            <a:off x="4346618" y="4517008"/>
            <a:ext cx="450764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it-IT" sz="2000" dirty="0" smtClean="0"/>
              <a:t>K</a:t>
            </a:r>
            <a:r>
              <a:rPr lang="it-IT" sz="2000" baseline="-25000" dirty="0" smtClean="0"/>
              <a:t>4</a:t>
            </a:r>
            <a:endParaRPr lang="it-IT" sz="2000" baseline="-25000" dirty="0"/>
          </a:p>
        </p:txBody>
      </p:sp>
      <p:sp>
        <p:nvSpPr>
          <p:cNvPr id="59" name="CasellaDiTesto 58"/>
          <p:cNvSpPr txBox="1"/>
          <p:nvPr/>
        </p:nvSpPr>
        <p:spPr>
          <a:xfrm>
            <a:off x="2675858" y="6108633"/>
            <a:ext cx="1582484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it-IT" sz="2000" dirty="0" smtClean="0"/>
              <a:t>o1p </a:t>
            </a:r>
            <a:r>
              <a:rPr lang="it-IT" sz="2000" dirty="0" err="1" smtClean="0"/>
              <a:t>drawing</a:t>
            </a:r>
            <a:endParaRPr lang="it-IT" sz="2000" baseline="-25000" dirty="0"/>
          </a:p>
        </p:txBody>
      </p:sp>
      <p:sp>
        <p:nvSpPr>
          <p:cNvPr id="60" name="CasellaDiTesto 59"/>
          <p:cNvSpPr txBox="1"/>
          <p:nvPr/>
        </p:nvSpPr>
        <p:spPr>
          <a:xfrm>
            <a:off x="4728563" y="6108633"/>
            <a:ext cx="1896673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it-IT" sz="2000" dirty="0" smtClean="0"/>
              <a:t>planar </a:t>
            </a:r>
            <a:r>
              <a:rPr lang="it-IT" sz="2000" dirty="0" err="1" smtClean="0"/>
              <a:t>drawing</a:t>
            </a:r>
            <a:endParaRPr lang="it-IT" sz="2000" baseline="-25000" dirty="0"/>
          </a:p>
        </p:txBody>
      </p:sp>
    </p:spTree>
    <p:extLst>
      <p:ext uri="{BB962C8B-B14F-4D97-AF65-F5344CB8AC3E}">
        <p14:creationId xmlns:p14="http://schemas.microsoft.com/office/powerpoint/2010/main" val="111638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839200" cy="11430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Results</a:t>
            </a:r>
            <a:endParaRPr lang="en-US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04800" y="1295400"/>
            <a:ext cx="8458200" cy="236988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sq">
            <a:solidFill>
              <a:srgbClr val="C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</a:rPr>
              <a:t>The </a:t>
            </a:r>
            <a:r>
              <a:rPr lang="en-US" sz="2800" b="1" dirty="0" smtClean="0">
                <a:latin typeface="Arial" pitchFamily="34" charset="0"/>
              </a:rPr>
              <a:t>o1p </a:t>
            </a:r>
            <a:r>
              <a:rPr lang="en-US" sz="2800" b="1" dirty="0">
                <a:latin typeface="Arial" pitchFamily="34" charset="0"/>
              </a:rPr>
              <a:t>slope </a:t>
            </a:r>
            <a:r>
              <a:rPr lang="en-US" sz="2800" b="1" dirty="0" smtClean="0">
                <a:latin typeface="Arial" pitchFamily="34" charset="0"/>
              </a:rPr>
              <a:t>number, </a:t>
            </a:r>
            <a:r>
              <a:rPr lang="en-US" sz="2800" b="1" i="1" dirty="0" smtClean="0">
                <a:latin typeface="Arial" pitchFamily="34" charset="0"/>
                <a:sym typeface="Symbol"/>
              </a:rPr>
              <a:t>o1p-sl(</a:t>
            </a:r>
            <a:r>
              <a:rPr lang="en-US" sz="2800" b="1" i="1" dirty="0" smtClean="0">
                <a:latin typeface="Arial" pitchFamily="34" charset="0"/>
              </a:rPr>
              <a:t>G</a:t>
            </a:r>
            <a:r>
              <a:rPr lang="en-US" sz="2800" b="1" i="1" dirty="0" smtClean="0">
                <a:latin typeface="Arial" pitchFamily="34" charset="0"/>
                <a:sym typeface="Symbol"/>
              </a:rPr>
              <a:t>),</a:t>
            </a:r>
            <a:r>
              <a:rPr lang="en-US" sz="2800" b="1" dirty="0" smtClean="0">
                <a:latin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</a:rPr>
              <a:t>of o1p </a:t>
            </a:r>
            <a:r>
              <a:rPr lang="en-US" sz="2800" dirty="0">
                <a:latin typeface="Arial" pitchFamily="34" charset="0"/>
              </a:rPr>
              <a:t>graphs with maximum degree </a:t>
            </a:r>
            <a:r>
              <a:rPr lang="el-GR" sz="2800" i="1" dirty="0" smtClean="0">
                <a:latin typeface="Arial" pitchFamily="34" charset="0"/>
              </a:rPr>
              <a:t>Δ</a:t>
            </a:r>
            <a:r>
              <a:rPr lang="en-US" sz="2800" dirty="0" smtClean="0">
                <a:latin typeface="Arial" pitchFamily="34" charset="0"/>
              </a:rPr>
              <a:t> is </a:t>
            </a:r>
            <a:r>
              <a:rPr lang="en-US" sz="2800" dirty="0">
                <a:latin typeface="Arial" pitchFamily="34" charset="0"/>
              </a:rPr>
              <a:t>at most </a:t>
            </a:r>
            <a:r>
              <a:rPr lang="en-US" sz="2800" b="1" dirty="0" smtClean="0">
                <a:latin typeface="Arial" pitchFamily="34" charset="0"/>
              </a:rPr>
              <a:t>6</a:t>
            </a:r>
            <a:r>
              <a:rPr lang="el-GR" sz="2800" b="1" i="1" dirty="0" smtClean="0">
                <a:latin typeface="Arial" pitchFamily="34" charset="0"/>
              </a:rPr>
              <a:t>Δ</a:t>
            </a:r>
            <a:r>
              <a:rPr lang="en-US" sz="2800" b="1" dirty="0" smtClean="0">
                <a:latin typeface="Arial" pitchFamily="34" charset="0"/>
              </a:rPr>
              <a:t> </a:t>
            </a:r>
            <a:r>
              <a:rPr lang="en-US" sz="2800" b="1" dirty="0">
                <a:latin typeface="Arial" pitchFamily="34" charset="0"/>
              </a:rPr>
              <a:t>+12 </a:t>
            </a:r>
            <a:endParaRPr lang="en-US" sz="2800" b="1" dirty="0" smtClean="0"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</a:rPr>
              <a:t>- This </a:t>
            </a:r>
            <a:r>
              <a:rPr lang="en-US" sz="2800" dirty="0">
                <a:latin typeface="Arial" pitchFamily="34" charset="0"/>
              </a:rPr>
              <a:t>result </a:t>
            </a:r>
            <a:r>
              <a:rPr lang="en-US" sz="2800" dirty="0" smtClean="0">
                <a:latin typeface="Arial" pitchFamily="34" charset="0"/>
              </a:rPr>
              <a:t>also generalizes the result on the </a:t>
            </a:r>
            <a:r>
              <a:rPr lang="en-US" sz="2800" dirty="0">
                <a:latin typeface="Arial" pitchFamily="34" charset="0"/>
              </a:rPr>
              <a:t>planar </a:t>
            </a:r>
            <a:r>
              <a:rPr lang="en-US" sz="2800" dirty="0" smtClean="0">
                <a:latin typeface="Arial" pitchFamily="34" charset="0"/>
              </a:rPr>
              <a:t>s. n. </a:t>
            </a:r>
            <a:r>
              <a:rPr lang="en-US" sz="2800" dirty="0">
                <a:latin typeface="Arial" pitchFamily="34" charset="0"/>
              </a:rPr>
              <a:t>of </a:t>
            </a:r>
            <a:r>
              <a:rPr lang="en-US" sz="2800" dirty="0" err="1">
                <a:latin typeface="Arial" pitchFamily="34" charset="0"/>
              </a:rPr>
              <a:t>outerplanar</a:t>
            </a:r>
            <a:r>
              <a:rPr lang="en-US" sz="2800" dirty="0">
                <a:latin typeface="Arial" pitchFamily="34" charset="0"/>
              </a:rPr>
              <a:t> graphs </a:t>
            </a:r>
            <a:r>
              <a:rPr lang="en-US" sz="2800" dirty="0" smtClean="0">
                <a:latin typeface="Arial" pitchFamily="34" charset="0"/>
              </a:rPr>
              <a:t>which is </a:t>
            </a:r>
            <a:r>
              <a:rPr lang="el-GR" sz="2800" b="1" i="1" dirty="0" smtClean="0">
                <a:latin typeface="Arial" pitchFamily="34" charset="0"/>
              </a:rPr>
              <a:t>Δ</a:t>
            </a:r>
            <a:r>
              <a:rPr lang="en-US" sz="2800" b="1" dirty="0" smtClean="0">
                <a:latin typeface="Arial" pitchFamily="34" charset="0"/>
              </a:rPr>
              <a:t> – 1</a:t>
            </a:r>
            <a:r>
              <a:rPr lang="en-US" sz="2800" dirty="0" smtClean="0">
                <a:latin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</a:rPr>
            </a:br>
            <a:r>
              <a:rPr lang="en-US" sz="2200" dirty="0" smtClean="0">
                <a:solidFill>
                  <a:srgbClr val="669900"/>
                </a:solidFill>
                <a:latin typeface="Arial" pitchFamily="34" charset="0"/>
              </a:rPr>
              <a:t>[</a:t>
            </a:r>
            <a:r>
              <a:rPr lang="en-US" sz="2200" dirty="0" err="1">
                <a:solidFill>
                  <a:srgbClr val="669900"/>
                </a:solidFill>
                <a:latin typeface="Arial" pitchFamily="34" charset="0"/>
              </a:rPr>
              <a:t>Knauer</a:t>
            </a:r>
            <a:r>
              <a:rPr lang="en-US" sz="2200" dirty="0">
                <a:solidFill>
                  <a:srgbClr val="669900"/>
                </a:solidFill>
                <a:latin typeface="Arial" pitchFamily="34" charset="0"/>
              </a:rPr>
              <a:t> et al., CGTA, 2014</a:t>
            </a:r>
            <a:r>
              <a:rPr lang="en-US" sz="2200" dirty="0" smtClean="0">
                <a:solidFill>
                  <a:srgbClr val="669900"/>
                </a:solidFill>
                <a:latin typeface="Arial" pitchFamily="34" charset="0"/>
              </a:rPr>
              <a:t>] </a:t>
            </a:r>
            <a:endParaRPr lang="en-US" sz="2200" dirty="0">
              <a:solidFill>
                <a:srgbClr val="6699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14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Problem definition, </a:t>
            </a:r>
            <a:b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motivation, and results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839200" cy="11430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Results</a:t>
            </a:r>
            <a:endParaRPr lang="en-US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04800" y="3962400"/>
            <a:ext cx="8458200" cy="954107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sq">
            <a:solidFill>
              <a:srgbClr val="C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Arial" pitchFamily="34" charset="0"/>
              </a:rPr>
              <a:t>The </a:t>
            </a:r>
            <a:r>
              <a:rPr lang="en-US" sz="2800" b="1" dirty="0" smtClean="0">
                <a:latin typeface="Arial" pitchFamily="34" charset="0"/>
              </a:rPr>
              <a:t>planar </a:t>
            </a:r>
            <a:r>
              <a:rPr lang="en-US" sz="2800" b="1" dirty="0">
                <a:latin typeface="Arial" pitchFamily="34" charset="0"/>
              </a:rPr>
              <a:t>slope number </a:t>
            </a:r>
            <a:r>
              <a:rPr lang="en-US" sz="2800" dirty="0">
                <a:latin typeface="Arial" pitchFamily="34" charset="0"/>
              </a:rPr>
              <a:t>of o1p graphs with maximum degree </a:t>
            </a:r>
            <a:r>
              <a:rPr lang="el-GR" sz="2800" i="1" dirty="0">
                <a:latin typeface="Arial" pitchFamily="34" charset="0"/>
              </a:rPr>
              <a:t>Δ</a:t>
            </a:r>
            <a:r>
              <a:rPr lang="en-US" sz="2800" dirty="0">
                <a:latin typeface="Arial" pitchFamily="34" charset="0"/>
              </a:rPr>
              <a:t> is </a:t>
            </a:r>
            <a:r>
              <a:rPr lang="en-US" sz="2800" b="1" i="1" dirty="0" smtClean="0">
                <a:latin typeface="Arial" pitchFamily="34" charset="0"/>
              </a:rPr>
              <a:t>O(</a:t>
            </a:r>
            <a:r>
              <a:rPr lang="el-GR" sz="2800" b="1" i="1" dirty="0" smtClean="0">
                <a:latin typeface="Arial" pitchFamily="34" charset="0"/>
              </a:rPr>
              <a:t>Δ</a:t>
            </a:r>
            <a:r>
              <a:rPr lang="it-IT" sz="2800" b="1" i="1" baseline="30000" dirty="0" smtClean="0">
                <a:latin typeface="Arial" pitchFamily="34" charset="0"/>
              </a:rPr>
              <a:t>2</a:t>
            </a:r>
            <a:r>
              <a:rPr lang="it-IT" sz="2800" b="1" i="1" dirty="0" smtClean="0">
                <a:latin typeface="Arial" pitchFamily="34" charset="0"/>
              </a:rPr>
              <a:t>)</a:t>
            </a:r>
            <a:endParaRPr lang="en-US" sz="2800" b="1" i="1" dirty="0">
              <a:latin typeface="Arial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04800" y="1295400"/>
            <a:ext cx="8458200" cy="236988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sq">
            <a:solidFill>
              <a:srgbClr val="C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</a:rPr>
              <a:t>The </a:t>
            </a:r>
            <a:r>
              <a:rPr lang="en-US" sz="2800" b="1" dirty="0" smtClean="0">
                <a:latin typeface="Arial" pitchFamily="34" charset="0"/>
              </a:rPr>
              <a:t>o1p </a:t>
            </a:r>
            <a:r>
              <a:rPr lang="en-US" sz="2800" b="1" dirty="0">
                <a:latin typeface="Arial" pitchFamily="34" charset="0"/>
              </a:rPr>
              <a:t>slope </a:t>
            </a:r>
            <a:r>
              <a:rPr lang="en-US" sz="2800" b="1" dirty="0" smtClean="0">
                <a:latin typeface="Arial" pitchFamily="34" charset="0"/>
              </a:rPr>
              <a:t>number, </a:t>
            </a:r>
            <a:r>
              <a:rPr lang="en-US" sz="2800" b="1" i="1" dirty="0" smtClean="0">
                <a:latin typeface="Arial" pitchFamily="34" charset="0"/>
                <a:sym typeface="Symbol"/>
              </a:rPr>
              <a:t>o1p-sl(</a:t>
            </a:r>
            <a:r>
              <a:rPr lang="en-US" sz="2800" b="1" i="1" dirty="0" smtClean="0">
                <a:latin typeface="Arial" pitchFamily="34" charset="0"/>
              </a:rPr>
              <a:t>G</a:t>
            </a:r>
            <a:r>
              <a:rPr lang="en-US" sz="2800" b="1" i="1" dirty="0" smtClean="0">
                <a:latin typeface="Arial" pitchFamily="34" charset="0"/>
                <a:sym typeface="Symbol"/>
              </a:rPr>
              <a:t>),</a:t>
            </a:r>
            <a:r>
              <a:rPr lang="en-US" sz="2800" b="1" dirty="0" smtClean="0">
                <a:latin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</a:rPr>
              <a:t>of o1p </a:t>
            </a:r>
            <a:r>
              <a:rPr lang="en-US" sz="2800" dirty="0">
                <a:latin typeface="Arial" pitchFamily="34" charset="0"/>
              </a:rPr>
              <a:t>graphs with maximum degree </a:t>
            </a:r>
            <a:r>
              <a:rPr lang="el-GR" sz="2800" i="1" dirty="0" smtClean="0">
                <a:latin typeface="Arial" pitchFamily="34" charset="0"/>
              </a:rPr>
              <a:t>Δ</a:t>
            </a:r>
            <a:r>
              <a:rPr lang="en-US" sz="2800" dirty="0" smtClean="0">
                <a:latin typeface="Arial" pitchFamily="34" charset="0"/>
              </a:rPr>
              <a:t> is </a:t>
            </a:r>
            <a:r>
              <a:rPr lang="en-US" sz="2800" dirty="0">
                <a:latin typeface="Arial" pitchFamily="34" charset="0"/>
              </a:rPr>
              <a:t>at most </a:t>
            </a:r>
            <a:r>
              <a:rPr lang="en-US" sz="2800" b="1" dirty="0" smtClean="0">
                <a:latin typeface="Arial" pitchFamily="34" charset="0"/>
              </a:rPr>
              <a:t>6</a:t>
            </a:r>
            <a:r>
              <a:rPr lang="el-GR" sz="2800" b="1" i="1" dirty="0" smtClean="0">
                <a:latin typeface="Arial" pitchFamily="34" charset="0"/>
              </a:rPr>
              <a:t>Δ</a:t>
            </a:r>
            <a:r>
              <a:rPr lang="en-US" sz="2800" b="1" dirty="0" smtClean="0">
                <a:latin typeface="Arial" pitchFamily="34" charset="0"/>
              </a:rPr>
              <a:t> </a:t>
            </a:r>
            <a:r>
              <a:rPr lang="en-US" sz="2800" b="1" dirty="0">
                <a:latin typeface="Arial" pitchFamily="34" charset="0"/>
              </a:rPr>
              <a:t>+12 </a:t>
            </a:r>
            <a:endParaRPr lang="en-US" sz="2800" b="1" dirty="0" smtClean="0"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</a:rPr>
              <a:t>- This </a:t>
            </a:r>
            <a:r>
              <a:rPr lang="en-US" sz="2800" dirty="0">
                <a:latin typeface="Arial" pitchFamily="34" charset="0"/>
              </a:rPr>
              <a:t>result </a:t>
            </a:r>
            <a:r>
              <a:rPr lang="en-US" sz="2800" dirty="0" smtClean="0">
                <a:latin typeface="Arial" pitchFamily="34" charset="0"/>
              </a:rPr>
              <a:t>also generalizes the result on the </a:t>
            </a:r>
            <a:r>
              <a:rPr lang="en-US" sz="2800" dirty="0">
                <a:latin typeface="Arial" pitchFamily="34" charset="0"/>
              </a:rPr>
              <a:t>planar </a:t>
            </a:r>
            <a:r>
              <a:rPr lang="en-US" sz="2800" dirty="0" smtClean="0">
                <a:latin typeface="Arial" pitchFamily="34" charset="0"/>
              </a:rPr>
              <a:t>s. n. </a:t>
            </a:r>
            <a:r>
              <a:rPr lang="en-US" sz="2800" dirty="0">
                <a:latin typeface="Arial" pitchFamily="34" charset="0"/>
              </a:rPr>
              <a:t>of </a:t>
            </a:r>
            <a:r>
              <a:rPr lang="en-US" sz="2800" dirty="0" err="1">
                <a:latin typeface="Arial" pitchFamily="34" charset="0"/>
              </a:rPr>
              <a:t>outerplanar</a:t>
            </a:r>
            <a:r>
              <a:rPr lang="en-US" sz="2800" dirty="0">
                <a:latin typeface="Arial" pitchFamily="34" charset="0"/>
              </a:rPr>
              <a:t> graphs </a:t>
            </a:r>
            <a:r>
              <a:rPr lang="en-US" sz="2800" dirty="0" smtClean="0">
                <a:latin typeface="Arial" pitchFamily="34" charset="0"/>
              </a:rPr>
              <a:t>which is </a:t>
            </a:r>
            <a:r>
              <a:rPr lang="el-GR" sz="2800" b="1" i="1" dirty="0" smtClean="0">
                <a:latin typeface="Arial" pitchFamily="34" charset="0"/>
              </a:rPr>
              <a:t>Δ</a:t>
            </a:r>
            <a:r>
              <a:rPr lang="en-US" sz="2800" b="1" dirty="0" smtClean="0">
                <a:latin typeface="Arial" pitchFamily="34" charset="0"/>
              </a:rPr>
              <a:t> – 1</a:t>
            </a:r>
            <a:r>
              <a:rPr lang="en-US" sz="2800" dirty="0" smtClean="0">
                <a:latin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</a:rPr>
            </a:br>
            <a:r>
              <a:rPr lang="en-US" sz="2200" dirty="0" smtClean="0">
                <a:solidFill>
                  <a:srgbClr val="669900"/>
                </a:solidFill>
                <a:latin typeface="Arial" pitchFamily="34" charset="0"/>
              </a:rPr>
              <a:t>[</a:t>
            </a:r>
            <a:r>
              <a:rPr lang="en-US" sz="2200" dirty="0" err="1">
                <a:solidFill>
                  <a:srgbClr val="669900"/>
                </a:solidFill>
                <a:latin typeface="Arial" pitchFamily="34" charset="0"/>
              </a:rPr>
              <a:t>Knauer</a:t>
            </a:r>
            <a:r>
              <a:rPr lang="en-US" sz="2200" dirty="0">
                <a:solidFill>
                  <a:srgbClr val="669900"/>
                </a:solidFill>
                <a:latin typeface="Arial" pitchFamily="34" charset="0"/>
              </a:rPr>
              <a:t> et al., CGTA, 2014</a:t>
            </a:r>
            <a:r>
              <a:rPr lang="en-US" sz="2200" dirty="0" smtClean="0">
                <a:solidFill>
                  <a:srgbClr val="669900"/>
                </a:solidFill>
                <a:latin typeface="Arial" pitchFamily="34" charset="0"/>
              </a:rPr>
              <a:t>] </a:t>
            </a:r>
            <a:endParaRPr lang="en-US" sz="2200" dirty="0">
              <a:solidFill>
                <a:srgbClr val="6699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50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839200" cy="11430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Results</a:t>
            </a:r>
            <a:endParaRPr lang="en-US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04800" y="3962400"/>
            <a:ext cx="8458200" cy="954107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sq">
            <a:solidFill>
              <a:srgbClr val="C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The </a:t>
            </a:r>
            <a:r>
              <a:rPr lang="en-US" sz="28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planar </a:t>
            </a:r>
            <a:r>
              <a:rPr lang="en-US" sz="28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slope number </a:t>
            </a:r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of o1p graphs with maximum degree </a:t>
            </a:r>
            <a:r>
              <a:rPr lang="el-GR" sz="2800" i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Δ</a:t>
            </a:r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 is </a:t>
            </a:r>
            <a:r>
              <a:rPr lang="en-US" sz="2800" b="1" i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O(</a:t>
            </a:r>
            <a:r>
              <a:rPr lang="el-GR" sz="2800" b="1" i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Δ</a:t>
            </a:r>
            <a:r>
              <a:rPr lang="it-IT" sz="2800" b="1" i="1" baseline="300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2</a:t>
            </a:r>
            <a:r>
              <a:rPr lang="it-IT" sz="2800" b="1" i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)</a:t>
            </a:r>
            <a:endParaRPr lang="en-US" sz="2800" b="1" i="1" dirty="0">
              <a:solidFill>
                <a:schemeClr val="bg1">
                  <a:lumMod val="65000"/>
                </a:schemeClr>
              </a:solidFill>
              <a:latin typeface="Arial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04800" y="1295400"/>
            <a:ext cx="8458200" cy="236988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sq">
            <a:solidFill>
              <a:srgbClr val="C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</a:rPr>
              <a:t>The </a:t>
            </a:r>
            <a:r>
              <a:rPr lang="en-US" sz="2800" b="1" dirty="0" smtClean="0">
                <a:latin typeface="Arial" pitchFamily="34" charset="0"/>
              </a:rPr>
              <a:t>o1p </a:t>
            </a:r>
            <a:r>
              <a:rPr lang="en-US" sz="2800" b="1" dirty="0">
                <a:latin typeface="Arial" pitchFamily="34" charset="0"/>
              </a:rPr>
              <a:t>slope </a:t>
            </a:r>
            <a:r>
              <a:rPr lang="en-US" sz="2800" b="1" dirty="0" smtClean="0">
                <a:latin typeface="Arial" pitchFamily="34" charset="0"/>
              </a:rPr>
              <a:t>number, </a:t>
            </a:r>
            <a:r>
              <a:rPr lang="en-US" sz="2800" b="1" i="1" dirty="0" smtClean="0">
                <a:latin typeface="Arial" pitchFamily="34" charset="0"/>
                <a:sym typeface="Symbol"/>
              </a:rPr>
              <a:t>o1p-sl(</a:t>
            </a:r>
            <a:r>
              <a:rPr lang="en-US" sz="2800" b="1" i="1" dirty="0" smtClean="0">
                <a:latin typeface="Arial" pitchFamily="34" charset="0"/>
              </a:rPr>
              <a:t>G</a:t>
            </a:r>
            <a:r>
              <a:rPr lang="en-US" sz="2800" b="1" i="1" dirty="0" smtClean="0">
                <a:latin typeface="Arial" pitchFamily="34" charset="0"/>
                <a:sym typeface="Symbol"/>
              </a:rPr>
              <a:t>),</a:t>
            </a:r>
            <a:r>
              <a:rPr lang="en-US" sz="2800" b="1" dirty="0" smtClean="0">
                <a:latin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</a:rPr>
              <a:t>of o1p </a:t>
            </a:r>
            <a:r>
              <a:rPr lang="en-US" sz="2800" dirty="0">
                <a:latin typeface="Arial" pitchFamily="34" charset="0"/>
              </a:rPr>
              <a:t>graphs with maximum degree </a:t>
            </a:r>
            <a:r>
              <a:rPr lang="el-GR" sz="2800" i="1" dirty="0" smtClean="0">
                <a:latin typeface="Arial" pitchFamily="34" charset="0"/>
              </a:rPr>
              <a:t>Δ</a:t>
            </a:r>
            <a:r>
              <a:rPr lang="en-US" sz="2800" dirty="0" smtClean="0">
                <a:latin typeface="Arial" pitchFamily="34" charset="0"/>
              </a:rPr>
              <a:t> is </a:t>
            </a:r>
            <a:r>
              <a:rPr lang="en-US" sz="2800" dirty="0">
                <a:latin typeface="Arial" pitchFamily="34" charset="0"/>
              </a:rPr>
              <a:t>at most </a:t>
            </a:r>
            <a:r>
              <a:rPr lang="en-US" sz="2800" b="1" dirty="0" smtClean="0">
                <a:latin typeface="Arial" pitchFamily="34" charset="0"/>
              </a:rPr>
              <a:t>6</a:t>
            </a:r>
            <a:r>
              <a:rPr lang="el-GR" sz="2800" b="1" i="1" dirty="0" smtClean="0">
                <a:latin typeface="Arial" pitchFamily="34" charset="0"/>
              </a:rPr>
              <a:t>Δ</a:t>
            </a:r>
            <a:r>
              <a:rPr lang="en-US" sz="2800" b="1" dirty="0" smtClean="0">
                <a:latin typeface="Arial" pitchFamily="34" charset="0"/>
              </a:rPr>
              <a:t> </a:t>
            </a:r>
            <a:r>
              <a:rPr lang="en-US" sz="2800" b="1" dirty="0">
                <a:latin typeface="Arial" pitchFamily="34" charset="0"/>
              </a:rPr>
              <a:t>+12 </a:t>
            </a:r>
            <a:endParaRPr lang="en-US" sz="2800" b="1" dirty="0" smtClean="0"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</a:rPr>
              <a:t>- This </a:t>
            </a:r>
            <a:r>
              <a:rPr lang="en-US" sz="2800" dirty="0">
                <a:latin typeface="Arial" pitchFamily="34" charset="0"/>
              </a:rPr>
              <a:t>result </a:t>
            </a:r>
            <a:r>
              <a:rPr lang="en-US" sz="2800" dirty="0" smtClean="0">
                <a:latin typeface="Arial" pitchFamily="34" charset="0"/>
              </a:rPr>
              <a:t>also generalizes the result on the </a:t>
            </a:r>
            <a:r>
              <a:rPr lang="en-US" sz="2800" dirty="0">
                <a:latin typeface="Arial" pitchFamily="34" charset="0"/>
              </a:rPr>
              <a:t>planar </a:t>
            </a:r>
            <a:r>
              <a:rPr lang="en-US" sz="2800" dirty="0" smtClean="0">
                <a:latin typeface="Arial" pitchFamily="34" charset="0"/>
              </a:rPr>
              <a:t>s. n. </a:t>
            </a:r>
            <a:r>
              <a:rPr lang="en-US" sz="2800" dirty="0">
                <a:latin typeface="Arial" pitchFamily="34" charset="0"/>
              </a:rPr>
              <a:t>of </a:t>
            </a:r>
            <a:r>
              <a:rPr lang="en-US" sz="2800" dirty="0" err="1">
                <a:latin typeface="Arial" pitchFamily="34" charset="0"/>
              </a:rPr>
              <a:t>outerplanar</a:t>
            </a:r>
            <a:r>
              <a:rPr lang="en-US" sz="2800" dirty="0">
                <a:latin typeface="Arial" pitchFamily="34" charset="0"/>
              </a:rPr>
              <a:t> graphs </a:t>
            </a:r>
            <a:r>
              <a:rPr lang="en-US" sz="2800" dirty="0" smtClean="0">
                <a:latin typeface="Arial" pitchFamily="34" charset="0"/>
              </a:rPr>
              <a:t>which is </a:t>
            </a:r>
            <a:r>
              <a:rPr lang="el-GR" sz="2800" b="1" i="1" dirty="0" smtClean="0">
                <a:latin typeface="Arial" pitchFamily="34" charset="0"/>
              </a:rPr>
              <a:t>Δ</a:t>
            </a:r>
            <a:r>
              <a:rPr lang="en-US" sz="2800" b="1" dirty="0" smtClean="0">
                <a:latin typeface="Arial" pitchFamily="34" charset="0"/>
              </a:rPr>
              <a:t> </a:t>
            </a:r>
            <a:r>
              <a:rPr lang="en-US" sz="2800" b="1" smtClean="0">
                <a:latin typeface="Arial" pitchFamily="34" charset="0"/>
              </a:rPr>
              <a:t>– 1</a:t>
            </a:r>
            <a:r>
              <a:rPr lang="en-US" sz="2800" dirty="0" smtClean="0">
                <a:latin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</a:rPr>
            </a:br>
            <a:r>
              <a:rPr lang="en-US" sz="2200" dirty="0" smtClean="0">
                <a:solidFill>
                  <a:srgbClr val="669900"/>
                </a:solidFill>
                <a:latin typeface="Arial" pitchFamily="34" charset="0"/>
              </a:rPr>
              <a:t>[</a:t>
            </a:r>
            <a:r>
              <a:rPr lang="en-US" sz="2200" dirty="0" err="1">
                <a:solidFill>
                  <a:srgbClr val="669900"/>
                </a:solidFill>
                <a:latin typeface="Arial" pitchFamily="34" charset="0"/>
              </a:rPr>
              <a:t>Knauer</a:t>
            </a:r>
            <a:r>
              <a:rPr lang="en-US" sz="2200" dirty="0">
                <a:solidFill>
                  <a:srgbClr val="669900"/>
                </a:solidFill>
                <a:latin typeface="Arial" pitchFamily="34" charset="0"/>
              </a:rPr>
              <a:t> et al., CGTA, 2014</a:t>
            </a:r>
            <a:r>
              <a:rPr lang="en-US" sz="2200" dirty="0" smtClean="0">
                <a:solidFill>
                  <a:srgbClr val="669900"/>
                </a:solidFill>
                <a:latin typeface="Arial" pitchFamily="34" charset="0"/>
              </a:rPr>
              <a:t>] </a:t>
            </a:r>
            <a:endParaRPr lang="en-US" sz="2200" dirty="0">
              <a:solidFill>
                <a:srgbClr val="6699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42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Overview of</a:t>
            </a:r>
            <a:b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proof technique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22054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Overview of proof technique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228600" y="2067580"/>
            <a:ext cx="8458200" cy="52322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</a:rPr>
              <a:t>Prove </a:t>
            </a:r>
            <a:r>
              <a:rPr lang="en-US" sz="2800" b="1" i="1" dirty="0" smtClean="0">
                <a:latin typeface="Arial" pitchFamily="34" charset="0"/>
                <a:sym typeface="Symbol"/>
              </a:rPr>
              <a:t>o1p-sl(</a:t>
            </a:r>
            <a:r>
              <a:rPr lang="en-US" sz="2800" b="1" i="1" dirty="0" smtClean="0">
                <a:latin typeface="Arial" pitchFamily="34" charset="0"/>
              </a:rPr>
              <a:t>G</a:t>
            </a:r>
            <a:r>
              <a:rPr lang="en-US" sz="2800" b="1" i="1" dirty="0" smtClean="0">
                <a:latin typeface="Arial" pitchFamily="34" charset="0"/>
                <a:sym typeface="Symbol"/>
              </a:rPr>
              <a:t>)</a:t>
            </a:r>
            <a:r>
              <a:rPr lang="en-US" sz="2800" b="1" i="1" dirty="0" smtClean="0">
                <a:latin typeface="Symbol" pitchFamily="18" charset="2"/>
                <a:sym typeface="Symbol"/>
              </a:rPr>
              <a:t> 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≤ </a:t>
            </a:r>
            <a:r>
              <a:rPr lang="en-US" sz="2800" b="1" i="1" dirty="0" smtClean="0">
                <a:latin typeface="Symbol" pitchFamily="18" charset="2"/>
                <a:sym typeface="Symbol"/>
              </a:rPr>
              <a:t>6</a:t>
            </a:r>
            <a:r>
              <a:rPr lang="el-GR" sz="2800" b="1" i="1" dirty="0">
                <a:latin typeface="Arial" pitchFamily="34" charset="0"/>
              </a:rPr>
              <a:t> Δ</a:t>
            </a:r>
            <a:r>
              <a:rPr lang="en-US" sz="2800" b="1" i="1" dirty="0" smtClean="0">
                <a:latin typeface="Symbol" pitchFamily="18" charset="2"/>
                <a:sym typeface="Symbol"/>
              </a:rPr>
              <a:t> </a:t>
            </a:r>
            <a:r>
              <a:rPr lang="en-US" sz="2800" dirty="0" smtClean="0">
                <a:latin typeface="Arial" pitchFamily="34" charset="0"/>
              </a:rPr>
              <a:t>for 2-connected o1p graphs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803232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Overview of proof technique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228600" y="2067580"/>
            <a:ext cx="8458200" cy="52322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</a:rPr>
              <a:t>Prove </a:t>
            </a:r>
            <a:r>
              <a:rPr lang="en-US" sz="2800" b="1" i="1" dirty="0" smtClean="0">
                <a:latin typeface="Arial" pitchFamily="34" charset="0"/>
                <a:sym typeface="Symbol"/>
              </a:rPr>
              <a:t>o1p-sl(</a:t>
            </a:r>
            <a:r>
              <a:rPr lang="en-US" sz="2800" b="1" i="1" dirty="0" smtClean="0">
                <a:latin typeface="Arial" pitchFamily="34" charset="0"/>
              </a:rPr>
              <a:t>G</a:t>
            </a:r>
            <a:r>
              <a:rPr lang="en-US" sz="2800" b="1" i="1" dirty="0" smtClean="0">
                <a:latin typeface="Arial" pitchFamily="34" charset="0"/>
                <a:sym typeface="Symbol"/>
              </a:rPr>
              <a:t>)</a:t>
            </a:r>
            <a:r>
              <a:rPr lang="en-US" sz="2800" b="1" i="1" dirty="0" smtClean="0">
                <a:latin typeface="Symbol" pitchFamily="18" charset="2"/>
                <a:sym typeface="Symbol"/>
              </a:rPr>
              <a:t> 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≤ </a:t>
            </a:r>
            <a:r>
              <a:rPr lang="en-US" sz="2800" b="1" i="1" dirty="0" smtClean="0">
                <a:latin typeface="Symbol" pitchFamily="18" charset="2"/>
                <a:sym typeface="Symbol"/>
              </a:rPr>
              <a:t>6</a:t>
            </a:r>
            <a:r>
              <a:rPr lang="el-GR" sz="2800" b="1" i="1" dirty="0">
                <a:latin typeface="Arial" pitchFamily="34" charset="0"/>
              </a:rPr>
              <a:t> Δ</a:t>
            </a:r>
            <a:r>
              <a:rPr lang="en-US" sz="2800" b="1" i="1" dirty="0" smtClean="0">
                <a:latin typeface="Symbol" pitchFamily="18" charset="2"/>
                <a:sym typeface="Symbol"/>
              </a:rPr>
              <a:t> </a:t>
            </a:r>
            <a:r>
              <a:rPr lang="en-US" sz="2800" dirty="0" smtClean="0">
                <a:latin typeface="Arial" pitchFamily="34" charset="0"/>
              </a:rPr>
              <a:t>for 2-connected o1p graphs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28600" y="2726231"/>
            <a:ext cx="8458200" cy="52322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</a:rPr>
              <a:t>Extend the result to 1-connected o1p graphs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6668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Overview of proof technique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228600" y="2067580"/>
            <a:ext cx="8458200" cy="52322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</a:rPr>
              <a:t>Prove </a:t>
            </a:r>
            <a:r>
              <a:rPr lang="en-US" sz="2800" b="1" i="1" dirty="0" smtClean="0">
                <a:latin typeface="Arial" pitchFamily="34" charset="0"/>
                <a:sym typeface="Symbol"/>
              </a:rPr>
              <a:t>o1p-sl(</a:t>
            </a:r>
            <a:r>
              <a:rPr lang="en-US" sz="2800" b="1" i="1" dirty="0" smtClean="0">
                <a:latin typeface="Arial" pitchFamily="34" charset="0"/>
              </a:rPr>
              <a:t>G</a:t>
            </a:r>
            <a:r>
              <a:rPr lang="en-US" sz="2800" b="1" i="1" dirty="0" smtClean="0">
                <a:latin typeface="Arial" pitchFamily="34" charset="0"/>
                <a:sym typeface="Symbol"/>
              </a:rPr>
              <a:t>)</a:t>
            </a:r>
            <a:r>
              <a:rPr lang="en-US" sz="2800" b="1" i="1" dirty="0" smtClean="0">
                <a:latin typeface="Symbol" pitchFamily="18" charset="2"/>
                <a:sym typeface="Symbol"/>
              </a:rPr>
              <a:t> 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≤ </a:t>
            </a:r>
            <a:r>
              <a:rPr lang="en-US" sz="2800" b="1" i="1" dirty="0" smtClean="0">
                <a:latin typeface="Symbol" pitchFamily="18" charset="2"/>
                <a:sym typeface="Symbol"/>
              </a:rPr>
              <a:t>6</a:t>
            </a:r>
            <a:r>
              <a:rPr lang="el-GR" sz="2800" b="1" i="1" dirty="0">
                <a:latin typeface="Arial" pitchFamily="34" charset="0"/>
              </a:rPr>
              <a:t> Δ</a:t>
            </a:r>
            <a:r>
              <a:rPr lang="en-US" sz="2800" b="1" i="1" dirty="0" smtClean="0">
                <a:latin typeface="Symbol" pitchFamily="18" charset="2"/>
                <a:sym typeface="Symbol"/>
              </a:rPr>
              <a:t> </a:t>
            </a:r>
            <a:r>
              <a:rPr lang="en-US" sz="2800" dirty="0" smtClean="0">
                <a:latin typeface="Arial" pitchFamily="34" charset="0"/>
              </a:rPr>
              <a:t>for 2-connected o1p graphs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28600" y="2726231"/>
            <a:ext cx="8458200" cy="52322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Extend the result to 1-connected o1p graphs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82364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Overview of proof technique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228600" y="2067580"/>
            <a:ext cx="8458200" cy="52322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Arial" pitchFamily="34" charset="0"/>
              </a:rPr>
              <a:t>Prove </a:t>
            </a:r>
            <a:r>
              <a:rPr lang="en-US" sz="2800" b="1" i="1" dirty="0">
                <a:latin typeface="Arial" pitchFamily="34" charset="0"/>
                <a:sym typeface="Symbol"/>
              </a:rPr>
              <a:t>o1p-sl(</a:t>
            </a:r>
            <a:r>
              <a:rPr lang="en-US" sz="2800" b="1" i="1" dirty="0">
                <a:latin typeface="Arial" pitchFamily="34" charset="0"/>
              </a:rPr>
              <a:t>G</a:t>
            </a:r>
            <a:r>
              <a:rPr lang="en-US" sz="2800" b="1" i="1" dirty="0">
                <a:latin typeface="Arial" pitchFamily="34" charset="0"/>
                <a:sym typeface="Symbol"/>
              </a:rPr>
              <a:t>)</a:t>
            </a:r>
            <a:r>
              <a:rPr lang="en-US" sz="2800" b="1" i="1" dirty="0">
                <a:latin typeface="Symbol" pitchFamily="18" charset="2"/>
                <a:sym typeface="Symbol"/>
              </a:rPr>
              <a:t> 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≤ </a:t>
            </a:r>
            <a:r>
              <a:rPr lang="en-US" sz="2800" b="1" i="1" dirty="0">
                <a:latin typeface="Symbol" pitchFamily="18" charset="2"/>
                <a:sym typeface="Symbol"/>
              </a:rPr>
              <a:t>6</a:t>
            </a:r>
            <a:r>
              <a:rPr lang="el-GR" sz="2800" b="1" i="1" dirty="0">
                <a:latin typeface="Arial" pitchFamily="34" charset="0"/>
              </a:rPr>
              <a:t> Δ</a:t>
            </a:r>
            <a:r>
              <a:rPr lang="en-US" sz="2800" b="1" i="1" dirty="0">
                <a:latin typeface="Symbol" pitchFamily="18" charset="2"/>
                <a:sym typeface="Symbol"/>
              </a:rPr>
              <a:t> </a:t>
            </a:r>
            <a:r>
              <a:rPr lang="en-US" sz="2800" dirty="0">
                <a:latin typeface="Arial" pitchFamily="34" charset="0"/>
              </a:rPr>
              <a:t>for 2-connected o1p graphs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28600" y="2819400"/>
            <a:ext cx="8458200" cy="1815882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</a:rPr>
              <a:t>Ingredients: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669900"/>
                </a:solidFill>
                <a:latin typeface="Arial" pitchFamily="34" charset="0"/>
              </a:rPr>
              <a:t>a universal set of slopes 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669900"/>
                </a:solidFill>
                <a:latin typeface="Arial" pitchFamily="34" charset="0"/>
              </a:rPr>
              <a:t>bottom-up visit of SPQR-tree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985273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universal set of slopes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822123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universal set of slopes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cxnSp>
        <p:nvCxnSpPr>
          <p:cNvPr id="7" name="Connettore 1 6"/>
          <p:cNvCxnSpPr/>
          <p:nvPr/>
        </p:nvCxnSpPr>
        <p:spPr bwMode="auto">
          <a:xfrm>
            <a:off x="4572000" y="2590800"/>
            <a:ext cx="0" cy="304800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293BBD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Connettore 1 7"/>
          <p:cNvCxnSpPr/>
          <p:nvPr/>
        </p:nvCxnSpPr>
        <p:spPr bwMode="auto">
          <a:xfrm rot="5400000">
            <a:off x="4572000" y="2590800"/>
            <a:ext cx="0" cy="304800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293BBD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Connettore 1 8"/>
          <p:cNvCxnSpPr/>
          <p:nvPr/>
        </p:nvCxnSpPr>
        <p:spPr bwMode="auto">
          <a:xfrm rot="2700000">
            <a:off x="4572000" y="2590800"/>
            <a:ext cx="0" cy="304800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293BBD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Connettore 1 9"/>
          <p:cNvCxnSpPr/>
          <p:nvPr/>
        </p:nvCxnSpPr>
        <p:spPr bwMode="auto">
          <a:xfrm rot="-2700000">
            <a:off x="4572000" y="2590800"/>
            <a:ext cx="0" cy="304800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293BBD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Connettore 1 16"/>
          <p:cNvCxnSpPr/>
          <p:nvPr/>
        </p:nvCxnSpPr>
        <p:spPr bwMode="auto">
          <a:xfrm rot="-4080000">
            <a:off x="4571999" y="2590799"/>
            <a:ext cx="0" cy="304800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293BBD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Connettore 1 17"/>
          <p:cNvCxnSpPr/>
          <p:nvPr/>
        </p:nvCxnSpPr>
        <p:spPr bwMode="auto">
          <a:xfrm rot="4020000">
            <a:off x="4587021" y="2585819"/>
            <a:ext cx="0" cy="304800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293BBD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Connettore 1 18"/>
          <p:cNvCxnSpPr/>
          <p:nvPr/>
        </p:nvCxnSpPr>
        <p:spPr bwMode="auto">
          <a:xfrm rot="1320000">
            <a:off x="4571998" y="2590799"/>
            <a:ext cx="0" cy="304800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293BBD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Connettore 1 19"/>
          <p:cNvCxnSpPr/>
          <p:nvPr/>
        </p:nvCxnSpPr>
        <p:spPr bwMode="auto">
          <a:xfrm rot="-1320000">
            <a:off x="4582178" y="2627808"/>
            <a:ext cx="0" cy="304800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293BBD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3" name="Rettangolo 22"/>
          <p:cNvSpPr/>
          <p:nvPr/>
        </p:nvSpPr>
        <p:spPr>
          <a:xfrm>
            <a:off x="6076923" y="3888610"/>
            <a:ext cx="397866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it-IT" i="1" dirty="0" smtClean="0">
                <a:solidFill>
                  <a:srgbClr val="293BBD"/>
                </a:solidFill>
              </a:rPr>
              <a:t>b</a:t>
            </a:r>
            <a:r>
              <a:rPr lang="it-IT" i="1" baseline="-25000" dirty="0" smtClean="0">
                <a:solidFill>
                  <a:srgbClr val="293BBD"/>
                </a:solidFill>
              </a:rPr>
              <a:t>1</a:t>
            </a:r>
            <a:endParaRPr lang="it-IT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ttangolo 23"/>
              <p:cNvSpPr/>
              <p:nvPr/>
            </p:nvSpPr>
            <p:spPr>
              <a:xfrm>
                <a:off x="4432437" y="2206691"/>
                <a:ext cx="579005" cy="36933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none">
                <a:spAutoFit/>
              </a:bodyPr>
              <a:lstStyle/>
              <a:p>
                <a:r>
                  <a:rPr lang="it-IT" i="1" dirty="0" smtClean="0">
                    <a:solidFill>
                      <a:srgbClr val="293BBD"/>
                    </a:solidFill>
                  </a:rPr>
                  <a:t>b</a:t>
                </a:r>
                <a14:m>
                  <m:oMath xmlns:m="http://schemas.openxmlformats.org/officeDocument/2006/math">
                    <m:r>
                      <a:rPr lang="el-GR" i="1" baseline="-25000" smtClean="0">
                        <a:solidFill>
                          <a:srgbClr val="293BBD"/>
                        </a:solidFill>
                        <a:latin typeface="Cambria Math" panose="02040503050406030204" pitchFamily="18" charset="0"/>
                      </a:rPr>
                      <m:t>𝛥</m:t>
                    </m:r>
                  </m:oMath>
                </a14:m>
                <a:r>
                  <a:rPr lang="it-IT" i="1" baseline="-25000" dirty="0" smtClean="0">
                    <a:solidFill>
                      <a:srgbClr val="293BBD"/>
                    </a:solidFill>
                  </a:rPr>
                  <a:t>+1</a:t>
                </a:r>
                <a:endParaRPr lang="it-IT" i="1" baseline="-25000" dirty="0"/>
              </a:p>
            </p:txBody>
          </p:sp>
        </mc:Choice>
        <mc:Fallback xmlns="">
          <p:sp>
            <p:nvSpPr>
              <p:cNvPr id="24" name="Rettangolo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2437" y="2206691"/>
                <a:ext cx="579005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8421" t="-9836" r="-2105" b="-2459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asellaDiTesto 24"/>
              <p:cNvSpPr txBox="1"/>
              <p:nvPr/>
            </p:nvSpPr>
            <p:spPr>
              <a:xfrm>
                <a:off x="609600" y="1814436"/>
                <a:ext cx="2438399" cy="132093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t-IT" sz="2400" b="1" i="1">
                        <a:solidFill>
                          <a:srgbClr val="293BBD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l-GR" sz="2400" b="1" i="1">
                        <a:solidFill>
                          <a:srgbClr val="293BBD"/>
                        </a:solidFill>
                        <a:latin typeface="Cambria Math" panose="02040503050406030204" pitchFamily="18" charset="0"/>
                      </a:rPr>
                      <m:t>𝜟</m:t>
                    </m:r>
                    <m:r>
                      <a:rPr lang="el-GR" sz="2400" b="1" i="1">
                        <a:solidFill>
                          <a:srgbClr val="293BBD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t-IT" sz="2400" b="1" dirty="0" smtClean="0">
                    <a:solidFill>
                      <a:srgbClr val="293BBD"/>
                    </a:solidFill>
                  </a:rPr>
                  <a:t>blue </a:t>
                </a:r>
                <a:r>
                  <a:rPr lang="it-IT" sz="2400" b="1" dirty="0" err="1" smtClean="0">
                    <a:solidFill>
                      <a:srgbClr val="293BBD"/>
                    </a:solidFill>
                  </a:rPr>
                  <a:t>slopes</a:t>
                </a:r>
                <a:r>
                  <a:rPr lang="it-IT" sz="2400" dirty="0" smtClean="0">
                    <a:solidFill>
                      <a:srgbClr val="293BBD"/>
                    </a:solidFill>
                  </a:rPr>
                  <a:t/>
                </a:r>
                <a:br>
                  <a:rPr lang="it-IT" sz="2400" dirty="0" smtClean="0">
                    <a:solidFill>
                      <a:srgbClr val="293BBD"/>
                    </a:solidFill>
                  </a:rPr>
                </a:br>
                <a:r>
                  <a:rPr lang="it-IT" sz="2400" i="1" dirty="0" smtClean="0">
                    <a:solidFill>
                      <a:srgbClr val="293BBD"/>
                    </a:solidFill>
                  </a:rPr>
                  <a:t>b</a:t>
                </a:r>
                <a:r>
                  <a:rPr lang="it-IT" sz="2400" i="1" baseline="-25000" dirty="0" smtClean="0">
                    <a:solidFill>
                      <a:srgbClr val="293BBD"/>
                    </a:solidFill>
                  </a:rPr>
                  <a:t>i</a:t>
                </a:r>
                <a:r>
                  <a:rPr lang="it-IT" sz="2400" i="1" dirty="0" smtClean="0">
                    <a:solidFill>
                      <a:srgbClr val="293BBD"/>
                    </a:solidFill>
                  </a:rPr>
                  <a:t> = (i-1)</a:t>
                </a:r>
                <a:r>
                  <a:rPr lang="el-GR" sz="2400" i="1" dirty="0" smtClean="0">
                    <a:solidFill>
                      <a:srgbClr val="293BBD"/>
                    </a:solidFill>
                  </a:rPr>
                  <a:t>α</a:t>
                </a:r>
                <a:endParaRPr lang="it-IT" sz="2400" i="1" dirty="0" smtClean="0">
                  <a:solidFill>
                    <a:srgbClr val="293BBD"/>
                  </a:solidFill>
                </a:endParaRPr>
              </a:p>
              <a:p>
                <a:r>
                  <a:rPr lang="el-GR" sz="2400" i="1" dirty="0" smtClean="0">
                    <a:solidFill>
                      <a:srgbClr val="293BBD"/>
                    </a:solidFill>
                  </a:rPr>
                  <a:t>α</a:t>
                </a:r>
                <a14:m>
                  <m:oMath xmlns:m="http://schemas.openxmlformats.org/officeDocument/2006/math">
                    <m:r>
                      <a:rPr lang="it-IT" sz="2400" i="1" smtClean="0">
                        <a:solidFill>
                          <a:srgbClr val="293BBD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sz="2400" i="1" smtClean="0">
                            <a:solidFill>
                              <a:srgbClr val="293BBD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400" i="1" smtClean="0">
                            <a:solidFill>
                              <a:srgbClr val="293BBD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it-IT" sz="2400" i="1" smtClean="0">
                            <a:solidFill>
                              <a:srgbClr val="293BBD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l-GR" sz="2400" i="1" smtClean="0">
                            <a:solidFill>
                              <a:srgbClr val="293BBD"/>
                            </a:solidFill>
                            <a:latin typeface="Cambria Math" panose="02040503050406030204" pitchFamily="18" charset="0"/>
                          </a:rPr>
                          <m:t>𝛥</m:t>
                        </m:r>
                      </m:den>
                    </m:f>
                  </m:oMath>
                </a14:m>
                <a:endParaRPr lang="it-IT" sz="2400" i="1" dirty="0">
                  <a:solidFill>
                    <a:srgbClr val="293BBD"/>
                  </a:solidFill>
                </a:endParaRPr>
              </a:p>
            </p:txBody>
          </p:sp>
        </mc:Choice>
        <mc:Fallback xmlns="">
          <p:sp>
            <p:nvSpPr>
              <p:cNvPr id="25" name="CasellaDiTes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814436"/>
                <a:ext cx="2438399" cy="1320939"/>
              </a:xfrm>
              <a:prstGeom prst="rect">
                <a:avLst/>
              </a:prstGeom>
              <a:blipFill rotWithShape="0">
                <a:blip r:embed="rId5"/>
                <a:stretch>
                  <a:fillRect l="-3750" t="-3241" b="-370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553249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Connettore 1 23"/>
          <p:cNvCxnSpPr/>
          <p:nvPr/>
        </p:nvCxnSpPr>
        <p:spPr bwMode="auto">
          <a:xfrm rot="5760000">
            <a:off x="4574564" y="2598789"/>
            <a:ext cx="0" cy="304800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Connettore 1 24"/>
          <p:cNvCxnSpPr/>
          <p:nvPr/>
        </p:nvCxnSpPr>
        <p:spPr bwMode="auto">
          <a:xfrm rot="5040000">
            <a:off x="4574563" y="2599135"/>
            <a:ext cx="0" cy="304800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universal set of slopes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cxnSp>
        <p:nvCxnSpPr>
          <p:cNvPr id="7" name="Connettore 1 6"/>
          <p:cNvCxnSpPr/>
          <p:nvPr/>
        </p:nvCxnSpPr>
        <p:spPr bwMode="auto">
          <a:xfrm>
            <a:off x="4572000" y="2590800"/>
            <a:ext cx="0" cy="304800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293BBD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Connettore 1 7"/>
          <p:cNvCxnSpPr/>
          <p:nvPr/>
        </p:nvCxnSpPr>
        <p:spPr bwMode="auto">
          <a:xfrm rot="5400000">
            <a:off x="4572000" y="2590800"/>
            <a:ext cx="0" cy="304800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293BBD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Connettore 1 8"/>
          <p:cNvCxnSpPr/>
          <p:nvPr/>
        </p:nvCxnSpPr>
        <p:spPr bwMode="auto">
          <a:xfrm rot="2700000">
            <a:off x="4572000" y="2590800"/>
            <a:ext cx="0" cy="304800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293BBD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Connettore 1 9"/>
          <p:cNvCxnSpPr/>
          <p:nvPr/>
        </p:nvCxnSpPr>
        <p:spPr bwMode="auto">
          <a:xfrm rot="-2700000">
            <a:off x="4572000" y="2590800"/>
            <a:ext cx="0" cy="304800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293BBD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Connettore 1 16"/>
          <p:cNvCxnSpPr/>
          <p:nvPr/>
        </p:nvCxnSpPr>
        <p:spPr bwMode="auto">
          <a:xfrm rot="-4080000">
            <a:off x="4571999" y="2590799"/>
            <a:ext cx="0" cy="304800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293BBD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Connettore 1 17"/>
          <p:cNvCxnSpPr/>
          <p:nvPr/>
        </p:nvCxnSpPr>
        <p:spPr bwMode="auto">
          <a:xfrm rot="4020000">
            <a:off x="4587021" y="2585819"/>
            <a:ext cx="0" cy="304800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293BBD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Connettore 1 18"/>
          <p:cNvCxnSpPr/>
          <p:nvPr/>
        </p:nvCxnSpPr>
        <p:spPr bwMode="auto">
          <a:xfrm rot="1320000">
            <a:off x="4571998" y="2590799"/>
            <a:ext cx="0" cy="304800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293BBD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Connettore 1 19"/>
          <p:cNvCxnSpPr/>
          <p:nvPr/>
        </p:nvCxnSpPr>
        <p:spPr bwMode="auto">
          <a:xfrm rot="-1320000">
            <a:off x="4582178" y="2627808"/>
            <a:ext cx="0" cy="304800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293BBD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1" name="Rettangolo 20"/>
          <p:cNvSpPr/>
          <p:nvPr/>
        </p:nvSpPr>
        <p:spPr>
          <a:xfrm>
            <a:off x="6076923" y="3888610"/>
            <a:ext cx="397866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it-IT" i="1" dirty="0" smtClean="0">
                <a:solidFill>
                  <a:srgbClr val="293BBD"/>
                </a:solidFill>
              </a:rPr>
              <a:t>b</a:t>
            </a:r>
            <a:r>
              <a:rPr lang="it-IT" i="1" baseline="-25000" dirty="0" smtClean="0">
                <a:solidFill>
                  <a:srgbClr val="293BBD"/>
                </a:solidFill>
              </a:rPr>
              <a:t>1</a:t>
            </a:r>
            <a:endParaRPr lang="it-IT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ttangolo 21"/>
              <p:cNvSpPr/>
              <p:nvPr/>
            </p:nvSpPr>
            <p:spPr>
              <a:xfrm>
                <a:off x="4432437" y="2206691"/>
                <a:ext cx="579005" cy="36933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none">
                <a:spAutoFit/>
              </a:bodyPr>
              <a:lstStyle/>
              <a:p>
                <a:r>
                  <a:rPr lang="it-IT" i="1" dirty="0" smtClean="0">
                    <a:solidFill>
                      <a:srgbClr val="293BBD"/>
                    </a:solidFill>
                  </a:rPr>
                  <a:t>b</a:t>
                </a:r>
                <a14:m>
                  <m:oMath xmlns:m="http://schemas.openxmlformats.org/officeDocument/2006/math">
                    <m:r>
                      <a:rPr lang="el-GR" i="1" baseline="-25000" smtClean="0">
                        <a:solidFill>
                          <a:srgbClr val="293BBD"/>
                        </a:solidFill>
                        <a:latin typeface="Cambria Math" panose="02040503050406030204" pitchFamily="18" charset="0"/>
                      </a:rPr>
                      <m:t>𝛥</m:t>
                    </m:r>
                  </m:oMath>
                </a14:m>
                <a:r>
                  <a:rPr lang="it-IT" i="1" baseline="-25000" dirty="0" smtClean="0">
                    <a:solidFill>
                      <a:srgbClr val="293BBD"/>
                    </a:solidFill>
                  </a:rPr>
                  <a:t>+1</a:t>
                </a:r>
                <a:endParaRPr lang="it-IT" i="1" baseline="-25000" dirty="0"/>
              </a:p>
            </p:txBody>
          </p:sp>
        </mc:Choice>
        <mc:Fallback xmlns="">
          <p:sp>
            <p:nvSpPr>
              <p:cNvPr id="22" name="Rettangolo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2437" y="2206691"/>
                <a:ext cx="579005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8421" t="-9836" r="-2105" b="-2459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sellaDiTesto 13"/>
              <p:cNvSpPr txBox="1"/>
              <p:nvPr/>
            </p:nvSpPr>
            <p:spPr>
              <a:xfrm>
                <a:off x="6248400" y="1814436"/>
                <a:ext cx="2226192" cy="120032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t-IT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el-GR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𝜟</m:t>
                    </m:r>
                    <m:r>
                      <a:rPr lang="el-GR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t-IT" sz="2400" b="1" dirty="0" err="1" smtClean="0">
                    <a:solidFill>
                      <a:srgbClr val="C00000"/>
                    </a:solidFill>
                  </a:rPr>
                  <a:t>red</a:t>
                </a:r>
                <a:r>
                  <a:rPr lang="it-IT" sz="2400" b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it-IT" sz="2400" b="1" dirty="0" err="1" smtClean="0">
                    <a:solidFill>
                      <a:srgbClr val="C00000"/>
                    </a:solidFill>
                  </a:rPr>
                  <a:t>slopes</a:t>
                </a:r>
                <a:r>
                  <a:rPr lang="it-IT" sz="2400" dirty="0" smtClean="0">
                    <a:solidFill>
                      <a:srgbClr val="C00000"/>
                    </a:solidFill>
                  </a:rPr>
                  <a:t/>
                </a:r>
                <a:br>
                  <a:rPr lang="it-IT" sz="2400" dirty="0" smtClean="0">
                    <a:solidFill>
                      <a:srgbClr val="C00000"/>
                    </a:solidFill>
                  </a:rPr>
                </a:br>
                <a:r>
                  <a:rPr lang="it-IT" sz="2400" i="1" dirty="0" smtClean="0">
                    <a:solidFill>
                      <a:srgbClr val="C00000"/>
                    </a:solidFill>
                  </a:rPr>
                  <a:t>r </a:t>
                </a:r>
                <a:r>
                  <a:rPr lang="it-IT" sz="2400" i="1" baseline="30000" dirty="0" smtClean="0">
                    <a:solidFill>
                      <a:srgbClr val="C00000"/>
                    </a:solidFill>
                  </a:rPr>
                  <a:t>-</a:t>
                </a:r>
                <a:r>
                  <a:rPr lang="it-IT" sz="2400" i="1" baseline="-25000" dirty="0" smtClean="0">
                    <a:solidFill>
                      <a:srgbClr val="C00000"/>
                    </a:solidFill>
                  </a:rPr>
                  <a:t>i</a:t>
                </a:r>
                <a:r>
                  <a:rPr lang="it-IT" sz="2400" i="1" dirty="0" smtClean="0">
                    <a:solidFill>
                      <a:srgbClr val="C00000"/>
                    </a:solidFill>
                  </a:rPr>
                  <a:t> = b</a:t>
                </a:r>
                <a:r>
                  <a:rPr lang="it-IT" sz="2400" i="1" baseline="-25000" dirty="0" smtClean="0">
                    <a:solidFill>
                      <a:srgbClr val="C00000"/>
                    </a:solidFill>
                  </a:rPr>
                  <a:t>i </a:t>
                </a:r>
                <a:r>
                  <a:rPr lang="it-IT" sz="2400" i="1" dirty="0" smtClean="0">
                    <a:solidFill>
                      <a:srgbClr val="C00000"/>
                    </a:solidFill>
                  </a:rPr>
                  <a:t>- </a:t>
                </a:r>
                <a:r>
                  <a:rPr lang="el-GR" sz="2400" i="1" dirty="0" smtClean="0">
                    <a:solidFill>
                      <a:srgbClr val="C00000"/>
                    </a:solidFill>
                  </a:rPr>
                  <a:t>ε</a:t>
                </a:r>
                <a:endParaRPr lang="it-IT" sz="2400" i="1" dirty="0" smtClean="0">
                  <a:solidFill>
                    <a:srgbClr val="C00000"/>
                  </a:solidFill>
                </a:endParaRPr>
              </a:p>
              <a:p>
                <a:r>
                  <a:rPr lang="it-IT" sz="2400" i="1" dirty="0" smtClean="0">
                    <a:solidFill>
                      <a:srgbClr val="C00000"/>
                    </a:solidFill>
                  </a:rPr>
                  <a:t>r </a:t>
                </a:r>
                <a:r>
                  <a:rPr lang="it-IT" sz="2400" i="1" baseline="30000" dirty="0" smtClean="0">
                    <a:solidFill>
                      <a:srgbClr val="C00000"/>
                    </a:solidFill>
                  </a:rPr>
                  <a:t>+</a:t>
                </a:r>
                <a:r>
                  <a:rPr lang="it-IT" sz="2400" i="1" baseline="-25000" dirty="0" smtClean="0">
                    <a:solidFill>
                      <a:srgbClr val="C00000"/>
                    </a:solidFill>
                  </a:rPr>
                  <a:t>i</a:t>
                </a:r>
                <a:r>
                  <a:rPr lang="it-IT" sz="2400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it-IT" sz="2400" i="1" dirty="0">
                    <a:solidFill>
                      <a:srgbClr val="C00000"/>
                    </a:solidFill>
                  </a:rPr>
                  <a:t>= b</a:t>
                </a:r>
                <a:r>
                  <a:rPr lang="it-IT" sz="2400" i="1" baseline="-25000" dirty="0">
                    <a:solidFill>
                      <a:srgbClr val="C00000"/>
                    </a:solidFill>
                  </a:rPr>
                  <a:t>i </a:t>
                </a:r>
                <a:r>
                  <a:rPr lang="it-IT" sz="2400" i="1" dirty="0">
                    <a:solidFill>
                      <a:srgbClr val="C00000"/>
                    </a:solidFill>
                  </a:rPr>
                  <a:t>+</a:t>
                </a:r>
                <a:r>
                  <a:rPr lang="it-IT" sz="2400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l-GR" sz="2400" i="1" dirty="0" smtClean="0">
                    <a:solidFill>
                      <a:srgbClr val="C00000"/>
                    </a:solidFill>
                  </a:rPr>
                  <a:t>ε</a:t>
                </a:r>
                <a:endParaRPr lang="it-IT" sz="2400" i="1" dirty="0" smtClean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4" name="CasellaDiTes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1814436"/>
                <a:ext cx="2226192" cy="1200329"/>
              </a:xfrm>
              <a:prstGeom prst="rect">
                <a:avLst/>
              </a:prstGeom>
              <a:blipFill rotWithShape="0">
                <a:blip r:embed="rId5"/>
                <a:stretch>
                  <a:fillRect l="-4110" t="-3553" r="-1918" b="-1116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ttangolo 25"/>
          <p:cNvSpPr/>
          <p:nvPr/>
        </p:nvSpPr>
        <p:spPr>
          <a:xfrm>
            <a:off x="5563413" y="3636116"/>
            <a:ext cx="431528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it-IT" sz="1400" i="1" dirty="0" smtClean="0">
                <a:solidFill>
                  <a:srgbClr val="C00000"/>
                </a:solidFill>
              </a:rPr>
              <a:t>r </a:t>
            </a:r>
            <a:r>
              <a:rPr lang="it-IT" sz="1400" i="1" baseline="30000" dirty="0" smtClean="0">
                <a:solidFill>
                  <a:srgbClr val="C00000"/>
                </a:solidFill>
              </a:rPr>
              <a:t>+</a:t>
            </a:r>
            <a:r>
              <a:rPr lang="it-IT" sz="1400" i="1" baseline="-25000" dirty="0" smtClean="0">
                <a:solidFill>
                  <a:srgbClr val="C00000"/>
                </a:solidFill>
              </a:rPr>
              <a:t>1</a:t>
            </a:r>
            <a:endParaRPr lang="it-IT" sz="1400" i="1" dirty="0"/>
          </a:p>
        </p:txBody>
      </p:sp>
      <p:sp>
        <p:nvSpPr>
          <p:cNvPr id="27" name="Rettangolo 26"/>
          <p:cNvSpPr/>
          <p:nvPr/>
        </p:nvSpPr>
        <p:spPr>
          <a:xfrm>
            <a:off x="5563413" y="4300060"/>
            <a:ext cx="401072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it-IT" sz="1400" i="1" dirty="0" smtClean="0">
                <a:solidFill>
                  <a:srgbClr val="C00000"/>
                </a:solidFill>
              </a:rPr>
              <a:t>r </a:t>
            </a:r>
            <a:r>
              <a:rPr lang="it-IT" sz="1400" i="1" baseline="30000" dirty="0" smtClean="0">
                <a:solidFill>
                  <a:srgbClr val="C00000"/>
                </a:solidFill>
              </a:rPr>
              <a:t>-</a:t>
            </a:r>
            <a:r>
              <a:rPr lang="it-IT" sz="1400" i="1" baseline="-25000" dirty="0" smtClean="0">
                <a:solidFill>
                  <a:srgbClr val="C00000"/>
                </a:solidFill>
              </a:rPr>
              <a:t>1</a:t>
            </a:r>
            <a:endParaRPr lang="it-IT" sz="14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asellaDiTesto 27"/>
              <p:cNvSpPr txBox="1"/>
              <p:nvPr/>
            </p:nvSpPr>
            <p:spPr>
              <a:xfrm>
                <a:off x="609600" y="1814436"/>
                <a:ext cx="2438399" cy="132093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t-IT" sz="2400" b="1" i="1">
                        <a:solidFill>
                          <a:srgbClr val="293BBD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l-GR" sz="2400" b="1" i="1">
                        <a:solidFill>
                          <a:srgbClr val="293BBD"/>
                        </a:solidFill>
                        <a:latin typeface="Cambria Math" panose="02040503050406030204" pitchFamily="18" charset="0"/>
                      </a:rPr>
                      <m:t>𝜟</m:t>
                    </m:r>
                    <m:r>
                      <a:rPr lang="el-GR" sz="2400" b="1" i="1">
                        <a:solidFill>
                          <a:srgbClr val="293BBD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t-IT" sz="2400" b="1" dirty="0" smtClean="0">
                    <a:solidFill>
                      <a:srgbClr val="293BBD"/>
                    </a:solidFill>
                  </a:rPr>
                  <a:t>blue </a:t>
                </a:r>
                <a:r>
                  <a:rPr lang="it-IT" sz="2400" b="1" dirty="0" err="1" smtClean="0">
                    <a:solidFill>
                      <a:srgbClr val="293BBD"/>
                    </a:solidFill>
                  </a:rPr>
                  <a:t>slopes</a:t>
                </a:r>
                <a:r>
                  <a:rPr lang="it-IT" sz="2400" dirty="0" smtClean="0">
                    <a:solidFill>
                      <a:srgbClr val="293BBD"/>
                    </a:solidFill>
                  </a:rPr>
                  <a:t/>
                </a:r>
                <a:br>
                  <a:rPr lang="it-IT" sz="2400" dirty="0" smtClean="0">
                    <a:solidFill>
                      <a:srgbClr val="293BBD"/>
                    </a:solidFill>
                  </a:rPr>
                </a:br>
                <a:r>
                  <a:rPr lang="it-IT" sz="2400" i="1" dirty="0" smtClean="0">
                    <a:solidFill>
                      <a:srgbClr val="293BBD"/>
                    </a:solidFill>
                  </a:rPr>
                  <a:t>b</a:t>
                </a:r>
                <a:r>
                  <a:rPr lang="it-IT" sz="2400" i="1" baseline="-25000" dirty="0" smtClean="0">
                    <a:solidFill>
                      <a:srgbClr val="293BBD"/>
                    </a:solidFill>
                  </a:rPr>
                  <a:t>i</a:t>
                </a:r>
                <a:r>
                  <a:rPr lang="it-IT" sz="2400" i="1" dirty="0" smtClean="0">
                    <a:solidFill>
                      <a:srgbClr val="293BBD"/>
                    </a:solidFill>
                  </a:rPr>
                  <a:t> = (i-1)</a:t>
                </a:r>
                <a:r>
                  <a:rPr lang="el-GR" sz="2400" i="1" dirty="0" smtClean="0">
                    <a:solidFill>
                      <a:srgbClr val="293BBD"/>
                    </a:solidFill>
                  </a:rPr>
                  <a:t>α</a:t>
                </a:r>
                <a:endParaRPr lang="it-IT" sz="2400" i="1" dirty="0" smtClean="0">
                  <a:solidFill>
                    <a:srgbClr val="293BBD"/>
                  </a:solidFill>
                </a:endParaRPr>
              </a:p>
              <a:p>
                <a:r>
                  <a:rPr lang="el-GR" sz="2400" i="1" dirty="0" smtClean="0">
                    <a:solidFill>
                      <a:srgbClr val="293BBD"/>
                    </a:solidFill>
                  </a:rPr>
                  <a:t>α</a:t>
                </a:r>
                <a14:m>
                  <m:oMath xmlns:m="http://schemas.openxmlformats.org/officeDocument/2006/math">
                    <m:r>
                      <a:rPr lang="it-IT" sz="2400" i="1" smtClean="0">
                        <a:solidFill>
                          <a:srgbClr val="293BBD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sz="2400" i="1" smtClean="0">
                            <a:solidFill>
                              <a:srgbClr val="293BBD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400" i="1" smtClean="0">
                            <a:solidFill>
                              <a:srgbClr val="293BBD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it-IT" sz="2400" i="1" smtClean="0">
                            <a:solidFill>
                              <a:srgbClr val="293BBD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l-GR" sz="2400" i="1" smtClean="0">
                            <a:solidFill>
                              <a:srgbClr val="293BBD"/>
                            </a:solidFill>
                            <a:latin typeface="Cambria Math" panose="02040503050406030204" pitchFamily="18" charset="0"/>
                          </a:rPr>
                          <m:t>𝛥</m:t>
                        </m:r>
                      </m:den>
                    </m:f>
                  </m:oMath>
                </a14:m>
                <a:endParaRPr lang="it-IT" sz="2400" i="1" dirty="0">
                  <a:solidFill>
                    <a:srgbClr val="293BBD"/>
                  </a:solidFill>
                </a:endParaRPr>
              </a:p>
            </p:txBody>
          </p:sp>
        </mc:Choice>
        <mc:Fallback xmlns="">
          <p:sp>
            <p:nvSpPr>
              <p:cNvPr id="28" name="CasellaDiTesto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814436"/>
                <a:ext cx="2438399" cy="1320939"/>
              </a:xfrm>
              <a:prstGeom prst="rect">
                <a:avLst/>
              </a:prstGeom>
              <a:blipFill rotWithShape="0">
                <a:blip r:embed="rId6"/>
                <a:stretch>
                  <a:fillRect l="-3750" t="-3241" b="-370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5465440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839200" cy="11430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(Planar) Slope Number </a:t>
            </a:r>
            <a:b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of a Graph </a:t>
            </a:r>
            <a:r>
              <a:rPr lang="en-US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304800" y="2133600"/>
            <a:ext cx="8458200" cy="954107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</a:rPr>
              <a:t>minimum number of edge slopes to compute a (planar) straight-line drawing of </a:t>
            </a:r>
            <a:r>
              <a:rPr lang="en-US" sz="2800" b="1" i="1" dirty="0" smtClean="0">
                <a:latin typeface="Arial" pitchFamily="34" charset="0"/>
              </a:rPr>
              <a:t>G</a:t>
            </a:r>
            <a:endParaRPr lang="en-US" sz="2800" dirty="0" smtClean="0">
              <a:solidFill>
                <a:srgbClr val="0070C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85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Connettore 1 23"/>
          <p:cNvCxnSpPr/>
          <p:nvPr/>
        </p:nvCxnSpPr>
        <p:spPr bwMode="auto">
          <a:xfrm rot="5760000">
            <a:off x="4574564" y="2598789"/>
            <a:ext cx="0" cy="304800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Connettore 1 24"/>
          <p:cNvCxnSpPr/>
          <p:nvPr/>
        </p:nvCxnSpPr>
        <p:spPr bwMode="auto">
          <a:xfrm rot="5040000">
            <a:off x="4574563" y="2599135"/>
            <a:ext cx="0" cy="304800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universal set of slopes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cxnSp>
        <p:nvCxnSpPr>
          <p:cNvPr id="7" name="Connettore 1 6"/>
          <p:cNvCxnSpPr/>
          <p:nvPr/>
        </p:nvCxnSpPr>
        <p:spPr bwMode="auto">
          <a:xfrm>
            <a:off x="4572000" y="2590800"/>
            <a:ext cx="0" cy="304800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293BBD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Connettore 1 7"/>
          <p:cNvCxnSpPr/>
          <p:nvPr/>
        </p:nvCxnSpPr>
        <p:spPr bwMode="auto">
          <a:xfrm rot="5400000">
            <a:off x="4572000" y="2590800"/>
            <a:ext cx="0" cy="304800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293BBD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Connettore 1 8"/>
          <p:cNvCxnSpPr/>
          <p:nvPr/>
        </p:nvCxnSpPr>
        <p:spPr bwMode="auto">
          <a:xfrm rot="2700000">
            <a:off x="4572000" y="2590800"/>
            <a:ext cx="0" cy="304800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293BBD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Connettore 1 9"/>
          <p:cNvCxnSpPr/>
          <p:nvPr/>
        </p:nvCxnSpPr>
        <p:spPr bwMode="auto">
          <a:xfrm rot="-2700000">
            <a:off x="4572000" y="2590800"/>
            <a:ext cx="0" cy="304800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293BBD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Connettore 1 16"/>
          <p:cNvCxnSpPr/>
          <p:nvPr/>
        </p:nvCxnSpPr>
        <p:spPr bwMode="auto">
          <a:xfrm rot="-4080000">
            <a:off x="4571999" y="2590799"/>
            <a:ext cx="0" cy="304800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293BBD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Connettore 1 17"/>
          <p:cNvCxnSpPr/>
          <p:nvPr/>
        </p:nvCxnSpPr>
        <p:spPr bwMode="auto">
          <a:xfrm rot="4020000">
            <a:off x="4587021" y="2585819"/>
            <a:ext cx="0" cy="304800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293BBD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Connettore 1 18"/>
          <p:cNvCxnSpPr/>
          <p:nvPr/>
        </p:nvCxnSpPr>
        <p:spPr bwMode="auto">
          <a:xfrm rot="1320000">
            <a:off x="4571998" y="2590799"/>
            <a:ext cx="0" cy="304800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293BBD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Connettore 1 19"/>
          <p:cNvCxnSpPr/>
          <p:nvPr/>
        </p:nvCxnSpPr>
        <p:spPr bwMode="auto">
          <a:xfrm rot="-1320000">
            <a:off x="4582178" y="2627808"/>
            <a:ext cx="0" cy="304800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293BBD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sellaDiTesto 13"/>
              <p:cNvSpPr txBox="1"/>
              <p:nvPr/>
            </p:nvSpPr>
            <p:spPr>
              <a:xfrm>
                <a:off x="6248400" y="1814436"/>
                <a:ext cx="2226192" cy="120032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t-IT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el-GR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𝜟</m:t>
                    </m:r>
                    <m:r>
                      <a:rPr lang="el-GR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t-IT" sz="2400" b="1" dirty="0" err="1" smtClean="0">
                    <a:solidFill>
                      <a:srgbClr val="C00000"/>
                    </a:solidFill>
                  </a:rPr>
                  <a:t>red</a:t>
                </a:r>
                <a:r>
                  <a:rPr lang="it-IT" sz="2400" b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it-IT" sz="2400" b="1" dirty="0" err="1" smtClean="0">
                    <a:solidFill>
                      <a:srgbClr val="C00000"/>
                    </a:solidFill>
                  </a:rPr>
                  <a:t>slopes</a:t>
                </a:r>
                <a:r>
                  <a:rPr lang="it-IT" sz="2400" dirty="0" smtClean="0">
                    <a:solidFill>
                      <a:srgbClr val="C00000"/>
                    </a:solidFill>
                  </a:rPr>
                  <a:t/>
                </a:r>
                <a:br>
                  <a:rPr lang="it-IT" sz="2400" dirty="0" smtClean="0">
                    <a:solidFill>
                      <a:srgbClr val="C00000"/>
                    </a:solidFill>
                  </a:rPr>
                </a:br>
                <a:r>
                  <a:rPr lang="it-IT" sz="2400" i="1" dirty="0" smtClean="0">
                    <a:solidFill>
                      <a:srgbClr val="C00000"/>
                    </a:solidFill>
                  </a:rPr>
                  <a:t>r </a:t>
                </a:r>
                <a:r>
                  <a:rPr lang="it-IT" sz="2400" i="1" baseline="30000" dirty="0" smtClean="0">
                    <a:solidFill>
                      <a:srgbClr val="C00000"/>
                    </a:solidFill>
                  </a:rPr>
                  <a:t>-</a:t>
                </a:r>
                <a:r>
                  <a:rPr lang="it-IT" sz="2400" i="1" baseline="-25000" dirty="0" smtClean="0">
                    <a:solidFill>
                      <a:srgbClr val="C00000"/>
                    </a:solidFill>
                  </a:rPr>
                  <a:t>i</a:t>
                </a:r>
                <a:r>
                  <a:rPr lang="it-IT" sz="2400" i="1" dirty="0" smtClean="0">
                    <a:solidFill>
                      <a:srgbClr val="C00000"/>
                    </a:solidFill>
                  </a:rPr>
                  <a:t> = b</a:t>
                </a:r>
                <a:r>
                  <a:rPr lang="it-IT" sz="2400" i="1" baseline="-25000" dirty="0" smtClean="0">
                    <a:solidFill>
                      <a:srgbClr val="C00000"/>
                    </a:solidFill>
                  </a:rPr>
                  <a:t>i </a:t>
                </a:r>
                <a:r>
                  <a:rPr lang="it-IT" sz="2400" i="1" dirty="0" smtClean="0">
                    <a:solidFill>
                      <a:srgbClr val="C00000"/>
                    </a:solidFill>
                  </a:rPr>
                  <a:t>- </a:t>
                </a:r>
                <a:r>
                  <a:rPr lang="el-GR" sz="2400" i="1" dirty="0" smtClean="0">
                    <a:solidFill>
                      <a:srgbClr val="C00000"/>
                    </a:solidFill>
                  </a:rPr>
                  <a:t>ε</a:t>
                </a:r>
                <a:endParaRPr lang="it-IT" sz="2400" i="1" dirty="0" smtClean="0">
                  <a:solidFill>
                    <a:srgbClr val="C00000"/>
                  </a:solidFill>
                </a:endParaRPr>
              </a:p>
              <a:p>
                <a:r>
                  <a:rPr lang="it-IT" sz="2400" i="1" dirty="0" smtClean="0">
                    <a:solidFill>
                      <a:srgbClr val="C00000"/>
                    </a:solidFill>
                  </a:rPr>
                  <a:t>r </a:t>
                </a:r>
                <a:r>
                  <a:rPr lang="it-IT" sz="2400" i="1" baseline="30000" dirty="0" smtClean="0">
                    <a:solidFill>
                      <a:srgbClr val="C00000"/>
                    </a:solidFill>
                  </a:rPr>
                  <a:t>+</a:t>
                </a:r>
                <a:r>
                  <a:rPr lang="it-IT" sz="2400" i="1" baseline="-25000" dirty="0" smtClean="0">
                    <a:solidFill>
                      <a:srgbClr val="C00000"/>
                    </a:solidFill>
                  </a:rPr>
                  <a:t>i</a:t>
                </a:r>
                <a:r>
                  <a:rPr lang="it-IT" sz="2400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it-IT" sz="2400" i="1" dirty="0">
                    <a:solidFill>
                      <a:srgbClr val="C00000"/>
                    </a:solidFill>
                  </a:rPr>
                  <a:t>= b</a:t>
                </a:r>
                <a:r>
                  <a:rPr lang="it-IT" sz="2400" i="1" baseline="-25000" dirty="0">
                    <a:solidFill>
                      <a:srgbClr val="C00000"/>
                    </a:solidFill>
                  </a:rPr>
                  <a:t>i </a:t>
                </a:r>
                <a:r>
                  <a:rPr lang="it-IT" sz="2400" i="1" dirty="0">
                    <a:solidFill>
                      <a:srgbClr val="C00000"/>
                    </a:solidFill>
                  </a:rPr>
                  <a:t>+</a:t>
                </a:r>
                <a:r>
                  <a:rPr lang="it-IT" sz="2400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l-GR" sz="2400" i="1" dirty="0" smtClean="0">
                    <a:solidFill>
                      <a:srgbClr val="C00000"/>
                    </a:solidFill>
                  </a:rPr>
                  <a:t>ε</a:t>
                </a:r>
                <a:endParaRPr lang="it-IT" sz="2400" i="1" dirty="0" smtClean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4" name="CasellaDiTes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1814436"/>
                <a:ext cx="2226192" cy="1200329"/>
              </a:xfrm>
              <a:prstGeom prst="rect">
                <a:avLst/>
              </a:prstGeom>
              <a:blipFill rotWithShape="0">
                <a:blip r:embed="rId5"/>
                <a:stretch>
                  <a:fillRect l="-4110" t="-3553" r="-1918" b="-1116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asellaDiTesto 27"/>
              <p:cNvSpPr txBox="1"/>
              <p:nvPr/>
            </p:nvSpPr>
            <p:spPr>
              <a:xfrm>
                <a:off x="609600" y="1814436"/>
                <a:ext cx="2438399" cy="132093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t-IT" sz="2400" b="1" i="1">
                        <a:solidFill>
                          <a:srgbClr val="293BBD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l-GR" sz="2400" b="1" i="1">
                        <a:solidFill>
                          <a:srgbClr val="293BBD"/>
                        </a:solidFill>
                        <a:latin typeface="Cambria Math" panose="02040503050406030204" pitchFamily="18" charset="0"/>
                      </a:rPr>
                      <m:t>𝜟</m:t>
                    </m:r>
                    <m:r>
                      <a:rPr lang="el-GR" sz="2400" b="1" i="1">
                        <a:solidFill>
                          <a:srgbClr val="293BBD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t-IT" sz="2400" b="1" dirty="0" smtClean="0">
                    <a:solidFill>
                      <a:srgbClr val="293BBD"/>
                    </a:solidFill>
                  </a:rPr>
                  <a:t>blue </a:t>
                </a:r>
                <a:r>
                  <a:rPr lang="it-IT" sz="2400" b="1" dirty="0" err="1" smtClean="0">
                    <a:solidFill>
                      <a:srgbClr val="293BBD"/>
                    </a:solidFill>
                  </a:rPr>
                  <a:t>slopes</a:t>
                </a:r>
                <a:r>
                  <a:rPr lang="it-IT" sz="2400" dirty="0" smtClean="0">
                    <a:solidFill>
                      <a:srgbClr val="293BBD"/>
                    </a:solidFill>
                  </a:rPr>
                  <a:t/>
                </a:r>
                <a:br>
                  <a:rPr lang="it-IT" sz="2400" dirty="0" smtClean="0">
                    <a:solidFill>
                      <a:srgbClr val="293BBD"/>
                    </a:solidFill>
                  </a:rPr>
                </a:br>
                <a:r>
                  <a:rPr lang="it-IT" sz="2400" i="1" dirty="0" smtClean="0">
                    <a:solidFill>
                      <a:srgbClr val="293BBD"/>
                    </a:solidFill>
                  </a:rPr>
                  <a:t>b</a:t>
                </a:r>
                <a:r>
                  <a:rPr lang="it-IT" sz="2400" i="1" baseline="-25000" dirty="0" smtClean="0">
                    <a:solidFill>
                      <a:srgbClr val="293BBD"/>
                    </a:solidFill>
                  </a:rPr>
                  <a:t>i</a:t>
                </a:r>
                <a:r>
                  <a:rPr lang="it-IT" sz="2400" i="1" dirty="0" smtClean="0">
                    <a:solidFill>
                      <a:srgbClr val="293BBD"/>
                    </a:solidFill>
                  </a:rPr>
                  <a:t> = (i-1)</a:t>
                </a:r>
                <a:r>
                  <a:rPr lang="el-GR" sz="2400" i="1" dirty="0" smtClean="0">
                    <a:solidFill>
                      <a:srgbClr val="293BBD"/>
                    </a:solidFill>
                  </a:rPr>
                  <a:t>α</a:t>
                </a:r>
                <a:endParaRPr lang="it-IT" sz="2400" i="1" dirty="0" smtClean="0">
                  <a:solidFill>
                    <a:srgbClr val="293BBD"/>
                  </a:solidFill>
                </a:endParaRPr>
              </a:p>
              <a:p>
                <a:r>
                  <a:rPr lang="el-GR" sz="2400" i="1" dirty="0" smtClean="0">
                    <a:solidFill>
                      <a:srgbClr val="293BBD"/>
                    </a:solidFill>
                  </a:rPr>
                  <a:t>α</a:t>
                </a:r>
                <a14:m>
                  <m:oMath xmlns:m="http://schemas.openxmlformats.org/officeDocument/2006/math">
                    <m:r>
                      <a:rPr lang="it-IT" sz="2400" i="1" smtClean="0">
                        <a:solidFill>
                          <a:srgbClr val="293BBD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sz="2400" i="1" smtClean="0">
                            <a:solidFill>
                              <a:srgbClr val="293BBD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400" i="1" smtClean="0">
                            <a:solidFill>
                              <a:srgbClr val="293BBD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it-IT" sz="2400" i="1" smtClean="0">
                            <a:solidFill>
                              <a:srgbClr val="293BBD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l-GR" sz="2400" i="1" smtClean="0">
                            <a:solidFill>
                              <a:srgbClr val="293BBD"/>
                            </a:solidFill>
                            <a:latin typeface="Cambria Math" panose="02040503050406030204" pitchFamily="18" charset="0"/>
                          </a:rPr>
                          <m:t>𝛥</m:t>
                        </m:r>
                      </m:den>
                    </m:f>
                  </m:oMath>
                </a14:m>
                <a:endParaRPr lang="it-IT" sz="2400" i="1" dirty="0">
                  <a:solidFill>
                    <a:srgbClr val="293BBD"/>
                  </a:solidFill>
                </a:endParaRPr>
              </a:p>
            </p:txBody>
          </p:sp>
        </mc:Choice>
        <mc:Fallback xmlns="">
          <p:sp>
            <p:nvSpPr>
              <p:cNvPr id="28" name="CasellaDiTesto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814436"/>
                <a:ext cx="2438399" cy="1320939"/>
              </a:xfrm>
              <a:prstGeom prst="rect">
                <a:avLst/>
              </a:prstGeom>
              <a:blipFill rotWithShape="0">
                <a:blip r:embed="rId6"/>
                <a:stretch>
                  <a:fillRect l="-3750" t="-3241" b="-370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228600" y="5715000"/>
            <a:ext cx="8458200" cy="954107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 dirty="0" smtClean="0">
                <a:latin typeface="Arial" pitchFamily="34" charset="0"/>
              </a:rPr>
              <a:t>In the </a:t>
            </a:r>
            <a:r>
              <a:rPr lang="it-IT" sz="2800" dirty="0" err="1" smtClean="0">
                <a:latin typeface="Arial" pitchFamily="34" charset="0"/>
              </a:rPr>
              <a:t>following</a:t>
            </a:r>
            <a:r>
              <a:rPr lang="it-IT" sz="2800" dirty="0" smtClean="0">
                <a:latin typeface="Arial" pitchFamily="34" charset="0"/>
              </a:rPr>
              <a:t>: </a:t>
            </a:r>
            <a:r>
              <a:rPr lang="it-IT" sz="2800" dirty="0" err="1" smtClean="0">
                <a:latin typeface="Arial" pitchFamily="34" charset="0"/>
              </a:rPr>
              <a:t>edges</a:t>
            </a:r>
            <a:r>
              <a:rPr lang="it-IT" sz="2800" dirty="0" smtClean="0">
                <a:latin typeface="Arial" pitchFamily="34" charset="0"/>
              </a:rPr>
              <a:t> </a:t>
            </a:r>
            <a:r>
              <a:rPr lang="it-IT" sz="2800" dirty="0" err="1" smtClean="0">
                <a:latin typeface="Arial" pitchFamily="34" charset="0"/>
              </a:rPr>
              <a:t>using</a:t>
            </a:r>
            <a:r>
              <a:rPr lang="it-IT" sz="2800" dirty="0" smtClean="0">
                <a:latin typeface="Arial" pitchFamily="34" charset="0"/>
              </a:rPr>
              <a:t> </a:t>
            </a:r>
            <a:r>
              <a:rPr lang="it-IT" sz="2800" dirty="0" smtClean="0">
                <a:solidFill>
                  <a:srgbClr val="293BBD"/>
                </a:solidFill>
                <a:latin typeface="Arial" pitchFamily="34" charset="0"/>
              </a:rPr>
              <a:t>blue</a:t>
            </a:r>
            <a:r>
              <a:rPr lang="it-IT" sz="2800" dirty="0" smtClean="0">
                <a:latin typeface="Arial" pitchFamily="34" charset="0"/>
              </a:rPr>
              <a:t> (</a:t>
            </a:r>
            <a:r>
              <a:rPr lang="it-IT" sz="2800" dirty="0" err="1" smtClean="0">
                <a:solidFill>
                  <a:srgbClr val="C00000"/>
                </a:solidFill>
                <a:latin typeface="Arial" pitchFamily="34" charset="0"/>
              </a:rPr>
              <a:t>red</a:t>
            </a:r>
            <a:r>
              <a:rPr lang="it-IT" sz="2800" dirty="0" smtClean="0">
                <a:latin typeface="Arial" pitchFamily="34" charset="0"/>
              </a:rPr>
              <a:t>) </a:t>
            </a:r>
            <a:r>
              <a:rPr lang="it-IT" sz="2800" dirty="0" err="1" smtClean="0">
                <a:latin typeface="Arial" pitchFamily="34" charset="0"/>
              </a:rPr>
              <a:t>slopes</a:t>
            </a:r>
            <a:r>
              <a:rPr lang="it-IT" sz="2800" dirty="0" smtClean="0">
                <a:latin typeface="Arial" pitchFamily="34" charset="0"/>
              </a:rPr>
              <a:t> </a:t>
            </a:r>
            <a:r>
              <a:rPr lang="it-IT" sz="2800" dirty="0" err="1" smtClean="0">
                <a:latin typeface="Arial" pitchFamily="34" charset="0"/>
              </a:rPr>
              <a:t>will</a:t>
            </a:r>
            <a:r>
              <a:rPr lang="it-IT" sz="2800" dirty="0" smtClean="0">
                <a:latin typeface="Arial" pitchFamily="34" charset="0"/>
              </a:rPr>
              <a:t> </a:t>
            </a:r>
            <a:r>
              <a:rPr lang="it-IT" sz="2800" dirty="0" err="1" smtClean="0">
                <a:solidFill>
                  <a:srgbClr val="293BBD"/>
                </a:solidFill>
                <a:latin typeface="Arial" pitchFamily="34" charset="0"/>
              </a:rPr>
              <a:t>never</a:t>
            </a:r>
            <a:r>
              <a:rPr lang="it-IT" sz="2800" dirty="0" smtClean="0">
                <a:solidFill>
                  <a:srgbClr val="293BBD"/>
                </a:solidFill>
                <a:latin typeface="Arial" pitchFamily="34" charset="0"/>
              </a:rPr>
              <a:t> </a:t>
            </a:r>
            <a:r>
              <a:rPr lang="it-IT" sz="2800" dirty="0" smtClean="0">
                <a:latin typeface="Arial" pitchFamily="34" charset="0"/>
              </a:rPr>
              <a:t>(</a:t>
            </a:r>
            <a:r>
              <a:rPr lang="it-IT" sz="2800" dirty="0" err="1" smtClean="0">
                <a:solidFill>
                  <a:srgbClr val="C00000"/>
                </a:solidFill>
                <a:latin typeface="Arial" pitchFamily="34" charset="0"/>
              </a:rPr>
              <a:t>always</a:t>
            </a:r>
            <a:r>
              <a:rPr lang="it-IT" sz="2800" dirty="0" smtClean="0">
                <a:latin typeface="Arial" pitchFamily="34" charset="0"/>
              </a:rPr>
              <a:t>) </a:t>
            </a:r>
            <a:r>
              <a:rPr lang="it-IT" sz="2800" dirty="0" err="1" smtClean="0">
                <a:latin typeface="Arial" pitchFamily="34" charset="0"/>
              </a:rPr>
              <a:t>receive</a:t>
            </a:r>
            <a:r>
              <a:rPr lang="it-IT" sz="2800" dirty="0" smtClean="0">
                <a:latin typeface="Arial" pitchFamily="34" charset="0"/>
              </a:rPr>
              <a:t> </a:t>
            </a:r>
            <a:r>
              <a:rPr lang="it-IT" sz="2800" dirty="0" err="1" smtClean="0">
                <a:latin typeface="Arial" pitchFamily="34" charset="0"/>
              </a:rPr>
              <a:t>crossings</a:t>
            </a:r>
            <a:endParaRPr lang="en-US" sz="2800" baseline="-25000" dirty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6076923" y="3888610"/>
            <a:ext cx="397866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it-IT" i="1" dirty="0" smtClean="0">
                <a:solidFill>
                  <a:srgbClr val="293BBD"/>
                </a:solidFill>
              </a:rPr>
              <a:t>b</a:t>
            </a:r>
            <a:r>
              <a:rPr lang="it-IT" i="1" baseline="-25000" dirty="0" smtClean="0">
                <a:solidFill>
                  <a:srgbClr val="293BBD"/>
                </a:solidFill>
              </a:rPr>
              <a:t>1</a:t>
            </a:r>
            <a:endParaRPr lang="it-IT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ttangolo 29"/>
              <p:cNvSpPr/>
              <p:nvPr/>
            </p:nvSpPr>
            <p:spPr>
              <a:xfrm>
                <a:off x="4432437" y="2206691"/>
                <a:ext cx="579005" cy="36933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none">
                <a:spAutoFit/>
              </a:bodyPr>
              <a:lstStyle/>
              <a:p>
                <a:r>
                  <a:rPr lang="it-IT" i="1" dirty="0" smtClean="0">
                    <a:solidFill>
                      <a:srgbClr val="293BBD"/>
                    </a:solidFill>
                  </a:rPr>
                  <a:t>b</a:t>
                </a:r>
                <a14:m>
                  <m:oMath xmlns:m="http://schemas.openxmlformats.org/officeDocument/2006/math">
                    <m:r>
                      <a:rPr lang="el-GR" i="1" baseline="-25000" smtClean="0">
                        <a:solidFill>
                          <a:srgbClr val="293BBD"/>
                        </a:solidFill>
                        <a:latin typeface="Cambria Math" panose="02040503050406030204" pitchFamily="18" charset="0"/>
                      </a:rPr>
                      <m:t>𝛥</m:t>
                    </m:r>
                  </m:oMath>
                </a14:m>
                <a:r>
                  <a:rPr lang="it-IT" i="1" baseline="-25000" dirty="0" smtClean="0">
                    <a:solidFill>
                      <a:srgbClr val="293BBD"/>
                    </a:solidFill>
                  </a:rPr>
                  <a:t>+1</a:t>
                </a:r>
                <a:endParaRPr lang="it-IT" i="1" baseline="-25000" dirty="0"/>
              </a:p>
            </p:txBody>
          </p:sp>
        </mc:Choice>
        <mc:Fallback xmlns="">
          <p:sp>
            <p:nvSpPr>
              <p:cNvPr id="30" name="Rettangolo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2437" y="2206691"/>
                <a:ext cx="579005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8421" t="-9836" r="-2105" b="-2459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ttangolo 30"/>
          <p:cNvSpPr/>
          <p:nvPr/>
        </p:nvSpPr>
        <p:spPr>
          <a:xfrm>
            <a:off x="5563413" y="3636116"/>
            <a:ext cx="431528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it-IT" sz="1400" i="1" dirty="0" smtClean="0">
                <a:solidFill>
                  <a:srgbClr val="C00000"/>
                </a:solidFill>
              </a:rPr>
              <a:t>r </a:t>
            </a:r>
            <a:r>
              <a:rPr lang="it-IT" sz="1400" i="1" baseline="30000" dirty="0" smtClean="0">
                <a:solidFill>
                  <a:srgbClr val="C00000"/>
                </a:solidFill>
              </a:rPr>
              <a:t>+</a:t>
            </a:r>
            <a:r>
              <a:rPr lang="it-IT" sz="1400" i="1" baseline="-25000" dirty="0" smtClean="0">
                <a:solidFill>
                  <a:srgbClr val="C00000"/>
                </a:solidFill>
              </a:rPr>
              <a:t>1</a:t>
            </a:r>
            <a:endParaRPr lang="it-IT" sz="1400" i="1" dirty="0"/>
          </a:p>
        </p:txBody>
      </p:sp>
      <p:sp>
        <p:nvSpPr>
          <p:cNvPr id="32" name="Rettangolo 31"/>
          <p:cNvSpPr/>
          <p:nvPr/>
        </p:nvSpPr>
        <p:spPr>
          <a:xfrm>
            <a:off x="5563413" y="4300060"/>
            <a:ext cx="401072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it-IT" sz="1400" i="1" dirty="0" smtClean="0">
                <a:solidFill>
                  <a:srgbClr val="C00000"/>
                </a:solidFill>
              </a:rPr>
              <a:t>r </a:t>
            </a:r>
            <a:r>
              <a:rPr lang="it-IT" sz="1400" i="1" baseline="30000" dirty="0" smtClean="0">
                <a:solidFill>
                  <a:srgbClr val="C00000"/>
                </a:solidFill>
              </a:rPr>
              <a:t>-</a:t>
            </a:r>
            <a:r>
              <a:rPr lang="it-IT" sz="1400" i="1" baseline="-25000" dirty="0" smtClean="0">
                <a:solidFill>
                  <a:srgbClr val="C00000"/>
                </a:solidFill>
              </a:rPr>
              <a:t>1</a:t>
            </a:r>
            <a:endParaRPr lang="it-IT" sz="14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57099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SPQR-tree decomposition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cxnSp>
        <p:nvCxnSpPr>
          <p:cNvPr id="7" name="Connettore 1 6"/>
          <p:cNvCxnSpPr/>
          <p:nvPr/>
        </p:nvCxnSpPr>
        <p:spPr bwMode="auto">
          <a:xfrm flipH="1">
            <a:off x="1722501" y="2778241"/>
            <a:ext cx="517678" cy="697029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Connettore 1 12"/>
          <p:cNvCxnSpPr>
            <a:stCxn id="25" idx="7"/>
            <a:endCxn id="90" idx="4"/>
          </p:cNvCxnSpPr>
          <p:nvPr/>
        </p:nvCxnSpPr>
        <p:spPr bwMode="auto">
          <a:xfrm flipV="1">
            <a:off x="2277436" y="4371372"/>
            <a:ext cx="496751" cy="647497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Connettore 1 43"/>
          <p:cNvCxnSpPr>
            <a:stCxn id="34" idx="5"/>
            <a:endCxn id="92" idx="1"/>
          </p:cNvCxnSpPr>
          <p:nvPr/>
        </p:nvCxnSpPr>
        <p:spPr bwMode="auto">
          <a:xfrm>
            <a:off x="2320857" y="2822498"/>
            <a:ext cx="275751" cy="225929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228600" y="1686071"/>
            <a:ext cx="8458200" cy="52322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 b="1" i="1" dirty="0" smtClean="0">
                <a:latin typeface="Arial" pitchFamily="34" charset="0"/>
              </a:rPr>
              <a:t>G</a:t>
            </a:r>
            <a:r>
              <a:rPr lang="it-IT" sz="2800" dirty="0" smtClean="0">
                <a:latin typeface="Arial" pitchFamily="34" charset="0"/>
              </a:rPr>
              <a:t> </a:t>
            </a:r>
            <a:r>
              <a:rPr lang="it-IT" sz="2800" dirty="0" err="1" smtClean="0">
                <a:latin typeface="Arial" pitchFamily="34" charset="0"/>
              </a:rPr>
              <a:t>is</a:t>
            </a:r>
            <a:r>
              <a:rPr lang="it-IT" sz="2800" dirty="0" smtClean="0">
                <a:latin typeface="Arial" pitchFamily="34" charset="0"/>
              </a:rPr>
              <a:t> a </a:t>
            </a:r>
            <a:r>
              <a:rPr lang="it-IT" sz="2800" b="1" dirty="0" smtClean="0">
                <a:latin typeface="Arial" pitchFamily="34" charset="0"/>
              </a:rPr>
              <a:t>2-connected </a:t>
            </a:r>
            <a:r>
              <a:rPr lang="it-IT" sz="2800" b="1" dirty="0" err="1" smtClean="0">
                <a:latin typeface="Arial" pitchFamily="34" charset="0"/>
              </a:rPr>
              <a:t>outer</a:t>
            </a:r>
            <a:r>
              <a:rPr lang="it-IT" sz="2800" b="1" dirty="0" smtClean="0">
                <a:latin typeface="Arial" pitchFamily="34" charset="0"/>
              </a:rPr>
              <a:t> 1-plane </a:t>
            </a:r>
            <a:r>
              <a:rPr lang="it-IT" sz="2800" dirty="0" err="1" smtClean="0">
                <a:latin typeface="Arial" pitchFamily="34" charset="0"/>
              </a:rPr>
              <a:t>graph</a:t>
            </a:r>
            <a:endParaRPr lang="en-US" sz="2800" baseline="-25000" dirty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66619" y="3599067"/>
            <a:ext cx="423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i="1" dirty="0">
                <a:latin typeface="Arial" pitchFamily="34" charset="0"/>
              </a:rPr>
              <a:t>G</a:t>
            </a:r>
            <a:endParaRPr lang="it-IT" sz="2400" dirty="0"/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3749863" y="2627329"/>
            <a:ext cx="4936937" cy="1338828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700" dirty="0" smtClean="0">
                <a:latin typeface="Arial" pitchFamily="34" charset="0"/>
              </a:rPr>
              <a:t>Recursive </a:t>
            </a:r>
            <a:r>
              <a:rPr lang="it-IT" sz="2700" dirty="0" err="1" smtClean="0">
                <a:latin typeface="Arial" pitchFamily="34" charset="0"/>
              </a:rPr>
              <a:t>decomposition</a:t>
            </a:r>
            <a:r>
              <a:rPr lang="it-IT" sz="2700" dirty="0" smtClean="0">
                <a:latin typeface="Arial" pitchFamily="34" charset="0"/>
              </a:rPr>
              <a:t> </a:t>
            </a:r>
            <a:r>
              <a:rPr lang="it-IT" sz="2700" dirty="0" err="1" smtClean="0">
                <a:latin typeface="Arial" pitchFamily="34" charset="0"/>
              </a:rPr>
              <a:t>based</a:t>
            </a:r>
            <a:r>
              <a:rPr lang="it-IT" sz="2700" dirty="0" smtClean="0">
                <a:latin typeface="Arial" pitchFamily="34" charset="0"/>
              </a:rPr>
              <a:t> on the </a:t>
            </a:r>
            <a:r>
              <a:rPr lang="it-IT" sz="2700" b="1" dirty="0" smtClean="0">
                <a:latin typeface="Arial" pitchFamily="34" charset="0"/>
              </a:rPr>
              <a:t>split </a:t>
            </a:r>
            <a:r>
              <a:rPr lang="it-IT" sz="2700" b="1" dirty="0" err="1" smtClean="0">
                <a:latin typeface="Arial" pitchFamily="34" charset="0"/>
              </a:rPr>
              <a:t>pairs</a:t>
            </a:r>
            <a:r>
              <a:rPr lang="it-IT" sz="2700" b="1" dirty="0" smtClean="0">
                <a:latin typeface="Arial" pitchFamily="34" charset="0"/>
              </a:rPr>
              <a:t> </a:t>
            </a:r>
            <a:r>
              <a:rPr lang="it-IT" sz="2700" dirty="0" err="1" smtClean="0">
                <a:latin typeface="Arial" pitchFamily="34" charset="0"/>
              </a:rPr>
              <a:t>into</a:t>
            </a:r>
            <a:r>
              <a:rPr lang="it-IT" sz="2700" dirty="0" smtClean="0">
                <a:latin typeface="Arial" pitchFamily="34" charset="0"/>
              </a:rPr>
              <a:t> </a:t>
            </a:r>
            <a:r>
              <a:rPr lang="it-IT" sz="2700" dirty="0" err="1" smtClean="0">
                <a:latin typeface="Arial" pitchFamily="34" charset="0"/>
              </a:rPr>
              <a:t>its</a:t>
            </a:r>
            <a:r>
              <a:rPr lang="it-IT" sz="2700" dirty="0" smtClean="0">
                <a:latin typeface="Arial" pitchFamily="34" charset="0"/>
              </a:rPr>
              <a:t> </a:t>
            </a:r>
            <a:r>
              <a:rPr lang="it-IT" sz="2700" dirty="0" err="1" smtClean="0">
                <a:latin typeface="Arial" pitchFamily="34" charset="0"/>
              </a:rPr>
              <a:t>triconnected</a:t>
            </a:r>
            <a:r>
              <a:rPr lang="it-IT" sz="2700" dirty="0" smtClean="0">
                <a:latin typeface="Arial" pitchFamily="34" charset="0"/>
              </a:rPr>
              <a:t> </a:t>
            </a:r>
            <a:r>
              <a:rPr lang="it-IT" sz="2700" dirty="0" err="1" smtClean="0">
                <a:latin typeface="Arial" pitchFamily="34" charset="0"/>
              </a:rPr>
              <a:t>components</a:t>
            </a:r>
            <a:endParaRPr lang="it-IT" sz="2700" b="1" dirty="0" smtClean="0">
              <a:latin typeface="Arial" pitchFamily="34" charset="0"/>
            </a:endParaRPr>
          </a:p>
        </p:txBody>
      </p: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3749863" y="4124980"/>
            <a:ext cx="4936937" cy="52322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 dirty="0" err="1" smtClean="0">
                <a:latin typeface="Arial" pitchFamily="34" charset="0"/>
              </a:rPr>
              <a:t>Four</a:t>
            </a:r>
            <a:r>
              <a:rPr lang="it-IT" sz="2800" dirty="0" smtClean="0">
                <a:latin typeface="Arial" pitchFamily="34" charset="0"/>
              </a:rPr>
              <a:t> </a:t>
            </a:r>
            <a:r>
              <a:rPr lang="it-IT" sz="2800" dirty="0" err="1" smtClean="0">
                <a:latin typeface="Arial" pitchFamily="34" charset="0"/>
              </a:rPr>
              <a:t>types</a:t>
            </a:r>
            <a:r>
              <a:rPr lang="it-IT" sz="2800" dirty="0" smtClean="0">
                <a:latin typeface="Arial" pitchFamily="34" charset="0"/>
              </a:rPr>
              <a:t> of </a:t>
            </a:r>
            <a:r>
              <a:rPr lang="it-IT" sz="2800" dirty="0" err="1" smtClean="0">
                <a:latin typeface="Arial" pitchFamily="34" charset="0"/>
              </a:rPr>
              <a:t>nodes</a:t>
            </a:r>
            <a:r>
              <a:rPr lang="it-IT" sz="2800" dirty="0" smtClean="0">
                <a:latin typeface="Arial" pitchFamily="34" charset="0"/>
              </a:rPr>
              <a:t>: S,P,Q,R</a:t>
            </a:r>
          </a:p>
        </p:txBody>
      </p:sp>
      <p:cxnSp>
        <p:nvCxnSpPr>
          <p:cNvPr id="18" name="Connettore 1 17"/>
          <p:cNvCxnSpPr>
            <a:stCxn id="33" idx="2"/>
            <a:endCxn id="23" idx="7"/>
          </p:cNvCxnSpPr>
          <p:nvPr/>
        </p:nvCxnSpPr>
        <p:spPr bwMode="auto">
          <a:xfrm flipH="1">
            <a:off x="1355317" y="3421218"/>
            <a:ext cx="312890" cy="17843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1" name="Connettore 1 50"/>
          <p:cNvCxnSpPr>
            <a:stCxn id="33" idx="4"/>
            <a:endCxn id="36" idx="7"/>
          </p:cNvCxnSpPr>
          <p:nvPr/>
        </p:nvCxnSpPr>
        <p:spPr bwMode="auto">
          <a:xfrm flipH="1">
            <a:off x="1366906" y="3500351"/>
            <a:ext cx="380434" cy="657801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4" name="Connettore 1 93"/>
          <p:cNvCxnSpPr>
            <a:stCxn id="90" idx="6"/>
            <a:endCxn id="93" idx="3"/>
          </p:cNvCxnSpPr>
          <p:nvPr/>
        </p:nvCxnSpPr>
        <p:spPr bwMode="auto">
          <a:xfrm flipV="1">
            <a:off x="2853320" y="4009121"/>
            <a:ext cx="284684" cy="28311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5" name="Connettore 1 94"/>
          <p:cNvCxnSpPr>
            <a:stCxn id="92" idx="6"/>
            <a:endCxn id="91" idx="1"/>
          </p:cNvCxnSpPr>
          <p:nvPr/>
        </p:nvCxnSpPr>
        <p:spPr bwMode="auto">
          <a:xfrm>
            <a:off x="2731696" y="3104382"/>
            <a:ext cx="257056" cy="10563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6" name="Connettore 1 95"/>
          <p:cNvCxnSpPr>
            <a:stCxn id="91" idx="4"/>
            <a:endCxn id="90" idx="7"/>
          </p:cNvCxnSpPr>
          <p:nvPr/>
        </p:nvCxnSpPr>
        <p:spPr bwMode="auto">
          <a:xfrm flipH="1">
            <a:off x="2830142" y="3345102"/>
            <a:ext cx="214565" cy="89118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7" name="Connettore 1 96"/>
          <p:cNvCxnSpPr>
            <a:stCxn id="92" idx="5"/>
            <a:endCxn id="93" idx="1"/>
          </p:cNvCxnSpPr>
          <p:nvPr/>
        </p:nvCxnSpPr>
        <p:spPr bwMode="auto">
          <a:xfrm>
            <a:off x="2708518" y="3160337"/>
            <a:ext cx="429486" cy="736874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6" name="Connettore 1 115"/>
          <p:cNvCxnSpPr>
            <a:stCxn id="91" idx="5"/>
            <a:endCxn id="93" idx="7"/>
          </p:cNvCxnSpPr>
          <p:nvPr/>
        </p:nvCxnSpPr>
        <p:spPr bwMode="auto">
          <a:xfrm>
            <a:off x="3100662" y="3321924"/>
            <a:ext cx="149252" cy="575287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4" name="Connettore 1 153"/>
          <p:cNvCxnSpPr>
            <a:stCxn id="34" idx="4"/>
            <a:endCxn id="25" idx="0"/>
          </p:cNvCxnSpPr>
          <p:nvPr/>
        </p:nvCxnSpPr>
        <p:spPr bwMode="auto">
          <a:xfrm flipH="1">
            <a:off x="2221481" y="2845676"/>
            <a:ext cx="43421" cy="2150015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5" name="Connettore 1 164"/>
          <p:cNvCxnSpPr>
            <a:stCxn id="164" idx="2"/>
          </p:cNvCxnSpPr>
          <p:nvPr/>
        </p:nvCxnSpPr>
        <p:spPr bwMode="auto">
          <a:xfrm flipH="1" flipV="1">
            <a:off x="1366906" y="4270062"/>
            <a:ext cx="80894" cy="76271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6" name="Connettore 1 165"/>
          <p:cNvCxnSpPr>
            <a:endCxn id="164" idx="0"/>
          </p:cNvCxnSpPr>
          <p:nvPr/>
        </p:nvCxnSpPr>
        <p:spPr bwMode="auto">
          <a:xfrm>
            <a:off x="1355317" y="3711558"/>
            <a:ext cx="171616" cy="55564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7" name="Connettore 1 166"/>
          <p:cNvCxnSpPr>
            <a:stCxn id="164" idx="4"/>
            <a:endCxn id="168" idx="0"/>
          </p:cNvCxnSpPr>
          <p:nvPr/>
        </p:nvCxnSpPr>
        <p:spPr bwMode="auto">
          <a:xfrm>
            <a:off x="1526933" y="4425466"/>
            <a:ext cx="128967" cy="331274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9" name="Connettore 1 168"/>
          <p:cNvCxnSpPr>
            <a:endCxn id="168" idx="7"/>
          </p:cNvCxnSpPr>
          <p:nvPr/>
        </p:nvCxnSpPr>
        <p:spPr bwMode="auto">
          <a:xfrm flipH="1">
            <a:off x="1711855" y="3477173"/>
            <a:ext cx="91440" cy="1302745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0" name="Connettore 1 169"/>
          <p:cNvCxnSpPr/>
          <p:nvPr/>
        </p:nvCxnSpPr>
        <p:spPr bwMode="auto">
          <a:xfrm>
            <a:off x="1582888" y="4402288"/>
            <a:ext cx="582638" cy="616581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3" name="Ovale 22"/>
          <p:cNvSpPr/>
          <p:nvPr/>
        </p:nvSpPr>
        <p:spPr>
          <a:xfrm>
            <a:off x="1220229" y="3576470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5" name="Ovale 24"/>
          <p:cNvSpPr/>
          <p:nvPr/>
        </p:nvSpPr>
        <p:spPr>
          <a:xfrm>
            <a:off x="2142348" y="4995691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3" name="Ovale 32"/>
          <p:cNvSpPr/>
          <p:nvPr/>
        </p:nvSpPr>
        <p:spPr>
          <a:xfrm>
            <a:off x="1668207" y="3342085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 dirty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4" name="Ovale 33"/>
          <p:cNvSpPr/>
          <p:nvPr/>
        </p:nvSpPr>
        <p:spPr>
          <a:xfrm>
            <a:off x="2185769" y="2687410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6" name="Ovale 35"/>
          <p:cNvSpPr/>
          <p:nvPr/>
        </p:nvSpPr>
        <p:spPr>
          <a:xfrm>
            <a:off x="1231818" y="4134974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90" name="Ovale 89"/>
          <p:cNvSpPr/>
          <p:nvPr/>
        </p:nvSpPr>
        <p:spPr>
          <a:xfrm>
            <a:off x="2695054" y="4213106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91" name="Ovale 90"/>
          <p:cNvSpPr/>
          <p:nvPr/>
        </p:nvSpPr>
        <p:spPr>
          <a:xfrm>
            <a:off x="2965574" y="3186836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92" name="Ovale 91"/>
          <p:cNvSpPr/>
          <p:nvPr/>
        </p:nvSpPr>
        <p:spPr>
          <a:xfrm>
            <a:off x="2573430" y="3025249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 dirty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93" name="Ovale 92"/>
          <p:cNvSpPr/>
          <p:nvPr/>
        </p:nvSpPr>
        <p:spPr>
          <a:xfrm>
            <a:off x="3114826" y="3874033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64" name="Ovale 163"/>
          <p:cNvSpPr/>
          <p:nvPr/>
        </p:nvSpPr>
        <p:spPr>
          <a:xfrm>
            <a:off x="1447800" y="4267200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68" name="Ovale 167"/>
          <p:cNvSpPr/>
          <p:nvPr/>
        </p:nvSpPr>
        <p:spPr>
          <a:xfrm>
            <a:off x="1576767" y="4756740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231425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SPQR-tree decomposition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2" name="Oval 86"/>
          <p:cNvSpPr>
            <a:spLocks noChangeArrowheads="1"/>
          </p:cNvSpPr>
          <p:nvPr/>
        </p:nvSpPr>
        <p:spPr bwMode="auto">
          <a:xfrm>
            <a:off x="5966904" y="2057400"/>
            <a:ext cx="357696" cy="344146"/>
          </a:xfrm>
          <a:prstGeom prst="ellipse">
            <a:avLst/>
          </a:prstGeom>
          <a:solidFill>
            <a:srgbClr val="FFF0C1"/>
          </a:solidFill>
          <a:ln w="9525">
            <a:solidFill>
              <a:srgbClr val="F6960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P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5" name="Oval 86"/>
          <p:cNvSpPr>
            <a:spLocks noChangeArrowheads="1"/>
          </p:cNvSpPr>
          <p:nvPr/>
        </p:nvSpPr>
        <p:spPr bwMode="auto">
          <a:xfrm>
            <a:off x="5433504" y="2699753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6" name="Oval 86"/>
          <p:cNvSpPr>
            <a:spLocks noChangeArrowheads="1"/>
          </p:cNvSpPr>
          <p:nvPr/>
        </p:nvSpPr>
        <p:spPr bwMode="auto">
          <a:xfrm>
            <a:off x="7242760" y="2703600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78" name="Connettore 1 77"/>
          <p:cNvCxnSpPr>
            <a:stCxn id="72" idx="4"/>
            <a:endCxn id="75" idx="0"/>
          </p:cNvCxnSpPr>
          <p:nvPr/>
        </p:nvCxnSpPr>
        <p:spPr bwMode="auto">
          <a:xfrm flipH="1">
            <a:off x="5612352" y="2401546"/>
            <a:ext cx="533400" cy="298207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9" name="Connettore 1 78"/>
          <p:cNvCxnSpPr>
            <a:stCxn id="72" idx="4"/>
            <a:endCxn id="76" idx="1"/>
          </p:cNvCxnSpPr>
          <p:nvPr/>
        </p:nvCxnSpPr>
        <p:spPr bwMode="auto">
          <a:xfrm>
            <a:off x="6145752" y="2401546"/>
            <a:ext cx="1149391" cy="352453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1" name="Oval 86"/>
          <p:cNvSpPr>
            <a:spLocks noChangeArrowheads="1"/>
          </p:cNvSpPr>
          <p:nvPr/>
        </p:nvSpPr>
        <p:spPr bwMode="auto">
          <a:xfrm>
            <a:off x="5433504" y="3394059"/>
            <a:ext cx="357696" cy="344146"/>
          </a:xfrm>
          <a:prstGeom prst="ellipse">
            <a:avLst/>
          </a:prstGeom>
          <a:solidFill>
            <a:srgbClr val="FFF0C1"/>
          </a:solidFill>
          <a:ln w="9525">
            <a:solidFill>
              <a:srgbClr val="F6960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P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2" name="Oval 86"/>
          <p:cNvSpPr>
            <a:spLocks noChangeArrowheads="1"/>
          </p:cNvSpPr>
          <p:nvPr/>
        </p:nvSpPr>
        <p:spPr bwMode="auto">
          <a:xfrm>
            <a:off x="5010644" y="3375807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4" name="Oval 86"/>
          <p:cNvSpPr>
            <a:spLocks noChangeArrowheads="1"/>
          </p:cNvSpPr>
          <p:nvPr/>
        </p:nvSpPr>
        <p:spPr bwMode="auto">
          <a:xfrm>
            <a:off x="5840974" y="3370956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85" name="Connettore 1 84"/>
          <p:cNvCxnSpPr>
            <a:stCxn id="75" idx="4"/>
            <a:endCxn id="81" idx="0"/>
          </p:cNvCxnSpPr>
          <p:nvPr/>
        </p:nvCxnSpPr>
        <p:spPr bwMode="auto">
          <a:xfrm>
            <a:off x="5612352" y="3043899"/>
            <a:ext cx="0" cy="35016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6" name="Connettore 1 85"/>
          <p:cNvCxnSpPr>
            <a:stCxn id="75" idx="4"/>
            <a:endCxn id="82" idx="0"/>
          </p:cNvCxnSpPr>
          <p:nvPr/>
        </p:nvCxnSpPr>
        <p:spPr bwMode="auto">
          <a:xfrm flipH="1">
            <a:off x="5189492" y="3043899"/>
            <a:ext cx="422860" cy="33190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7" name="Connettore 1 86"/>
          <p:cNvCxnSpPr>
            <a:stCxn id="75" idx="4"/>
            <a:endCxn id="84" idx="0"/>
          </p:cNvCxnSpPr>
          <p:nvPr/>
        </p:nvCxnSpPr>
        <p:spPr bwMode="auto">
          <a:xfrm>
            <a:off x="5612352" y="3043899"/>
            <a:ext cx="407470" cy="327057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8" name="Oval 86"/>
          <p:cNvSpPr>
            <a:spLocks noChangeArrowheads="1"/>
          </p:cNvSpPr>
          <p:nvPr/>
        </p:nvSpPr>
        <p:spPr bwMode="auto">
          <a:xfrm>
            <a:off x="6819900" y="3385680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9" name="Oval 86"/>
          <p:cNvSpPr>
            <a:spLocks noChangeArrowheads="1"/>
          </p:cNvSpPr>
          <p:nvPr/>
        </p:nvSpPr>
        <p:spPr bwMode="auto">
          <a:xfrm>
            <a:off x="7795704" y="3380829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0" name="Oval 86"/>
          <p:cNvSpPr>
            <a:spLocks noChangeArrowheads="1"/>
          </p:cNvSpPr>
          <p:nvPr/>
        </p:nvSpPr>
        <p:spPr bwMode="auto">
          <a:xfrm>
            <a:off x="7333642" y="3373503"/>
            <a:ext cx="357696" cy="34414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it-IT" sz="1600" dirty="0">
                <a:solidFill>
                  <a:srgbClr val="000000"/>
                </a:solidFill>
                <a:latin typeface="Arial" pitchFamily="34" charset="0"/>
              </a:rPr>
              <a:t>R</a:t>
            </a:r>
          </a:p>
        </p:txBody>
      </p:sp>
      <p:cxnSp>
        <p:nvCxnSpPr>
          <p:cNvPr id="91" name="Connettore 1 90"/>
          <p:cNvCxnSpPr>
            <a:stCxn id="76" idx="4"/>
            <a:endCxn id="88" idx="0"/>
          </p:cNvCxnSpPr>
          <p:nvPr/>
        </p:nvCxnSpPr>
        <p:spPr bwMode="auto">
          <a:xfrm flipH="1">
            <a:off x="6998748" y="3047746"/>
            <a:ext cx="422860" cy="337934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2" name="Connettore 1 91"/>
          <p:cNvCxnSpPr>
            <a:stCxn id="76" idx="4"/>
            <a:endCxn id="90" idx="0"/>
          </p:cNvCxnSpPr>
          <p:nvPr/>
        </p:nvCxnSpPr>
        <p:spPr bwMode="auto">
          <a:xfrm>
            <a:off x="7421608" y="3047746"/>
            <a:ext cx="90882" cy="325757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3" name="Connettore 1 92"/>
          <p:cNvCxnSpPr>
            <a:stCxn id="76" idx="4"/>
            <a:endCxn id="89" idx="0"/>
          </p:cNvCxnSpPr>
          <p:nvPr/>
        </p:nvCxnSpPr>
        <p:spPr bwMode="auto">
          <a:xfrm>
            <a:off x="7421608" y="3047746"/>
            <a:ext cx="552944" cy="333083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7" name="Rettangolo 56"/>
          <p:cNvSpPr/>
          <p:nvPr/>
        </p:nvSpPr>
        <p:spPr>
          <a:xfrm>
            <a:off x="166619" y="3599067"/>
            <a:ext cx="423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i="1" dirty="0">
                <a:latin typeface="Arial" pitchFamily="34" charset="0"/>
              </a:rPr>
              <a:t>G</a:t>
            </a:r>
            <a:endParaRPr lang="it-IT" sz="2400" dirty="0"/>
          </a:p>
        </p:txBody>
      </p:sp>
      <p:sp>
        <p:nvSpPr>
          <p:cNvPr id="58" name="Oval 86"/>
          <p:cNvSpPr>
            <a:spLocks noChangeArrowheads="1"/>
          </p:cNvSpPr>
          <p:nvPr/>
        </p:nvSpPr>
        <p:spPr bwMode="auto">
          <a:xfrm>
            <a:off x="5966904" y="2057400"/>
            <a:ext cx="357696" cy="344146"/>
          </a:xfrm>
          <a:prstGeom prst="ellipse">
            <a:avLst/>
          </a:prstGeom>
          <a:solidFill>
            <a:srgbClr val="FFF0C1"/>
          </a:solidFill>
          <a:ln w="9525">
            <a:solidFill>
              <a:srgbClr val="F6960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P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61" name="Oval 86"/>
          <p:cNvSpPr>
            <a:spLocks noChangeArrowheads="1"/>
          </p:cNvSpPr>
          <p:nvPr/>
        </p:nvSpPr>
        <p:spPr bwMode="auto">
          <a:xfrm>
            <a:off x="5966904" y="1576062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it-IT" sz="1600" dirty="0">
                <a:solidFill>
                  <a:srgbClr val="000000"/>
                </a:solidFill>
                <a:latin typeface="Arial" pitchFamily="34" charset="0"/>
              </a:rPr>
              <a:t>Q</a:t>
            </a:r>
          </a:p>
        </p:txBody>
      </p:sp>
      <p:sp>
        <p:nvSpPr>
          <p:cNvPr id="65" name="Rettangolo 64"/>
          <p:cNvSpPr/>
          <p:nvPr/>
        </p:nvSpPr>
        <p:spPr>
          <a:xfrm>
            <a:off x="5255433" y="1647080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i="1" dirty="0" smtClean="0">
                <a:latin typeface="Arial" pitchFamily="34" charset="0"/>
              </a:rPr>
              <a:t>T</a:t>
            </a:r>
            <a:endParaRPr lang="it-IT" sz="2400" dirty="0"/>
          </a:p>
        </p:txBody>
      </p:sp>
      <p:cxnSp>
        <p:nvCxnSpPr>
          <p:cNvPr id="66" name="Connettore 1 65"/>
          <p:cNvCxnSpPr/>
          <p:nvPr/>
        </p:nvCxnSpPr>
        <p:spPr bwMode="auto">
          <a:xfrm>
            <a:off x="6145752" y="1920208"/>
            <a:ext cx="0" cy="13719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4" name="Connettore 1 93"/>
          <p:cNvCxnSpPr/>
          <p:nvPr/>
        </p:nvCxnSpPr>
        <p:spPr bwMode="auto">
          <a:xfrm flipH="1">
            <a:off x="1722501" y="2778241"/>
            <a:ext cx="517678" cy="697029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5" name="Connettore 1 94"/>
          <p:cNvCxnSpPr>
            <a:stCxn id="99" idx="7"/>
            <a:endCxn id="108" idx="4"/>
          </p:cNvCxnSpPr>
          <p:nvPr/>
        </p:nvCxnSpPr>
        <p:spPr bwMode="auto">
          <a:xfrm flipV="1">
            <a:off x="2277436" y="4371372"/>
            <a:ext cx="496751" cy="647497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4" name="Connettore 1 103"/>
          <p:cNvCxnSpPr>
            <a:stCxn id="101" idx="5"/>
            <a:endCxn id="110" idx="1"/>
          </p:cNvCxnSpPr>
          <p:nvPr/>
        </p:nvCxnSpPr>
        <p:spPr bwMode="auto">
          <a:xfrm>
            <a:off x="2320857" y="2822498"/>
            <a:ext cx="275751" cy="225929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5" name="Connettore 1 104"/>
          <p:cNvCxnSpPr>
            <a:endCxn id="98" idx="7"/>
          </p:cNvCxnSpPr>
          <p:nvPr/>
        </p:nvCxnSpPr>
        <p:spPr bwMode="auto">
          <a:xfrm flipH="1">
            <a:off x="1355317" y="3421218"/>
            <a:ext cx="312890" cy="17843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7" name="Connettore 1 106"/>
          <p:cNvCxnSpPr>
            <a:endCxn id="102" idx="7"/>
          </p:cNvCxnSpPr>
          <p:nvPr/>
        </p:nvCxnSpPr>
        <p:spPr bwMode="auto">
          <a:xfrm flipH="1">
            <a:off x="1366906" y="3500351"/>
            <a:ext cx="380434" cy="657801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2" name="Connettore 1 111"/>
          <p:cNvCxnSpPr>
            <a:stCxn id="108" idx="6"/>
            <a:endCxn id="111" idx="3"/>
          </p:cNvCxnSpPr>
          <p:nvPr/>
        </p:nvCxnSpPr>
        <p:spPr bwMode="auto">
          <a:xfrm flipV="1">
            <a:off x="2853320" y="4009121"/>
            <a:ext cx="284684" cy="28311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3" name="Connettore 1 112"/>
          <p:cNvCxnSpPr>
            <a:stCxn id="110" idx="6"/>
            <a:endCxn id="109" idx="1"/>
          </p:cNvCxnSpPr>
          <p:nvPr/>
        </p:nvCxnSpPr>
        <p:spPr bwMode="auto">
          <a:xfrm>
            <a:off x="2731696" y="3104382"/>
            <a:ext cx="257056" cy="10563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4" name="Connettore 1 113"/>
          <p:cNvCxnSpPr>
            <a:stCxn id="109" idx="4"/>
            <a:endCxn id="108" idx="7"/>
          </p:cNvCxnSpPr>
          <p:nvPr/>
        </p:nvCxnSpPr>
        <p:spPr bwMode="auto">
          <a:xfrm flipH="1">
            <a:off x="2830142" y="3345102"/>
            <a:ext cx="214565" cy="89118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5" name="Connettore 1 114"/>
          <p:cNvCxnSpPr>
            <a:stCxn id="110" idx="5"/>
            <a:endCxn id="111" idx="1"/>
          </p:cNvCxnSpPr>
          <p:nvPr/>
        </p:nvCxnSpPr>
        <p:spPr bwMode="auto">
          <a:xfrm>
            <a:off x="2708518" y="3160337"/>
            <a:ext cx="429486" cy="736874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6" name="Connettore 1 115"/>
          <p:cNvCxnSpPr>
            <a:stCxn id="109" idx="5"/>
            <a:endCxn id="111" idx="7"/>
          </p:cNvCxnSpPr>
          <p:nvPr/>
        </p:nvCxnSpPr>
        <p:spPr bwMode="auto">
          <a:xfrm>
            <a:off x="3100662" y="3321924"/>
            <a:ext cx="149252" cy="575287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8" name="Connettore 1 117"/>
          <p:cNvCxnSpPr>
            <a:stCxn id="101" idx="4"/>
            <a:endCxn id="99" idx="0"/>
          </p:cNvCxnSpPr>
          <p:nvPr/>
        </p:nvCxnSpPr>
        <p:spPr bwMode="auto">
          <a:xfrm flipH="1">
            <a:off x="2221481" y="2845676"/>
            <a:ext cx="43421" cy="2150015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0" name="Connettore 1 79"/>
          <p:cNvCxnSpPr/>
          <p:nvPr/>
        </p:nvCxnSpPr>
        <p:spPr bwMode="auto">
          <a:xfrm flipH="1" flipV="1">
            <a:off x="1366906" y="4270062"/>
            <a:ext cx="80894" cy="76271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3" name="Connettore 1 82"/>
          <p:cNvCxnSpPr/>
          <p:nvPr/>
        </p:nvCxnSpPr>
        <p:spPr bwMode="auto">
          <a:xfrm>
            <a:off x="1355317" y="3711558"/>
            <a:ext cx="171616" cy="55564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0" name="Connettore 1 119"/>
          <p:cNvCxnSpPr>
            <a:endCxn id="122" idx="0"/>
          </p:cNvCxnSpPr>
          <p:nvPr/>
        </p:nvCxnSpPr>
        <p:spPr bwMode="auto">
          <a:xfrm>
            <a:off x="1526933" y="4425466"/>
            <a:ext cx="128967" cy="331274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4" name="Connettore 1 123"/>
          <p:cNvCxnSpPr>
            <a:endCxn id="122" idx="7"/>
          </p:cNvCxnSpPr>
          <p:nvPr/>
        </p:nvCxnSpPr>
        <p:spPr bwMode="auto">
          <a:xfrm flipH="1">
            <a:off x="1711855" y="3477173"/>
            <a:ext cx="91440" cy="1302745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5" name="Connettore 1 124"/>
          <p:cNvCxnSpPr/>
          <p:nvPr/>
        </p:nvCxnSpPr>
        <p:spPr bwMode="auto">
          <a:xfrm>
            <a:off x="1582888" y="4402288"/>
            <a:ext cx="582638" cy="616581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9" name="Oval 86"/>
          <p:cNvSpPr>
            <a:spLocks noChangeArrowheads="1"/>
          </p:cNvSpPr>
          <p:nvPr/>
        </p:nvSpPr>
        <p:spPr bwMode="auto">
          <a:xfrm>
            <a:off x="4886050" y="3985260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30" name="Connettore 1 129"/>
          <p:cNvCxnSpPr>
            <a:endCxn id="129" idx="0"/>
          </p:cNvCxnSpPr>
          <p:nvPr/>
        </p:nvCxnSpPr>
        <p:spPr bwMode="auto">
          <a:xfrm flipH="1">
            <a:off x="5064898" y="3738205"/>
            <a:ext cx="547454" cy="247055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1" name="Oval 86"/>
          <p:cNvSpPr>
            <a:spLocks noChangeArrowheads="1"/>
          </p:cNvSpPr>
          <p:nvPr/>
        </p:nvSpPr>
        <p:spPr bwMode="auto">
          <a:xfrm>
            <a:off x="4800600" y="4530004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32" name="Oval 86"/>
          <p:cNvSpPr>
            <a:spLocks noChangeArrowheads="1"/>
          </p:cNvSpPr>
          <p:nvPr/>
        </p:nvSpPr>
        <p:spPr bwMode="auto">
          <a:xfrm>
            <a:off x="4419600" y="4532654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33" name="Connettore 1 132"/>
          <p:cNvCxnSpPr>
            <a:stCxn id="129" idx="4"/>
            <a:endCxn id="132" idx="0"/>
          </p:cNvCxnSpPr>
          <p:nvPr/>
        </p:nvCxnSpPr>
        <p:spPr bwMode="auto">
          <a:xfrm flipH="1">
            <a:off x="4598448" y="4329406"/>
            <a:ext cx="466450" cy="20324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4" name="Connettore 1 133"/>
          <p:cNvCxnSpPr>
            <a:stCxn id="129" idx="4"/>
            <a:endCxn id="131" idx="0"/>
          </p:cNvCxnSpPr>
          <p:nvPr/>
        </p:nvCxnSpPr>
        <p:spPr bwMode="auto">
          <a:xfrm flipH="1">
            <a:off x="4979448" y="4329406"/>
            <a:ext cx="85450" cy="20059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5" name="Oval 86"/>
          <p:cNvSpPr>
            <a:spLocks noChangeArrowheads="1"/>
          </p:cNvSpPr>
          <p:nvPr/>
        </p:nvSpPr>
        <p:spPr bwMode="auto">
          <a:xfrm>
            <a:off x="5433504" y="4009121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36" name="Connettore 1 135"/>
          <p:cNvCxnSpPr>
            <a:stCxn id="81" idx="4"/>
            <a:endCxn id="135" idx="0"/>
          </p:cNvCxnSpPr>
          <p:nvPr/>
        </p:nvCxnSpPr>
        <p:spPr bwMode="auto">
          <a:xfrm>
            <a:off x="5612352" y="3738205"/>
            <a:ext cx="0" cy="270916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7" name="Oval 86"/>
          <p:cNvSpPr>
            <a:spLocks noChangeArrowheads="1"/>
          </p:cNvSpPr>
          <p:nvPr/>
        </p:nvSpPr>
        <p:spPr bwMode="auto">
          <a:xfrm>
            <a:off x="5638800" y="4553865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38" name="Oval 86"/>
          <p:cNvSpPr>
            <a:spLocks noChangeArrowheads="1"/>
          </p:cNvSpPr>
          <p:nvPr/>
        </p:nvSpPr>
        <p:spPr bwMode="auto">
          <a:xfrm>
            <a:off x="5257800" y="4556515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39" name="Connettore 1 138"/>
          <p:cNvCxnSpPr>
            <a:stCxn id="135" idx="4"/>
            <a:endCxn id="138" idx="0"/>
          </p:cNvCxnSpPr>
          <p:nvPr/>
        </p:nvCxnSpPr>
        <p:spPr bwMode="auto">
          <a:xfrm flipH="1">
            <a:off x="5436648" y="4353267"/>
            <a:ext cx="175704" cy="20324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0" name="Connettore 1 139"/>
          <p:cNvCxnSpPr>
            <a:stCxn id="135" idx="4"/>
            <a:endCxn id="137" idx="0"/>
          </p:cNvCxnSpPr>
          <p:nvPr/>
        </p:nvCxnSpPr>
        <p:spPr bwMode="auto">
          <a:xfrm>
            <a:off x="5612352" y="4353267"/>
            <a:ext cx="205296" cy="20059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3" name="Oval 86"/>
          <p:cNvSpPr>
            <a:spLocks noChangeArrowheads="1"/>
          </p:cNvSpPr>
          <p:nvPr/>
        </p:nvSpPr>
        <p:spPr bwMode="auto">
          <a:xfrm>
            <a:off x="5966904" y="4009121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6" name="Oval 86"/>
          <p:cNvSpPr>
            <a:spLocks noChangeArrowheads="1"/>
          </p:cNvSpPr>
          <p:nvPr/>
        </p:nvSpPr>
        <p:spPr bwMode="auto">
          <a:xfrm>
            <a:off x="6450552" y="4553865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19" name="Oval 86"/>
          <p:cNvSpPr>
            <a:spLocks noChangeArrowheads="1"/>
          </p:cNvSpPr>
          <p:nvPr/>
        </p:nvSpPr>
        <p:spPr bwMode="auto">
          <a:xfrm>
            <a:off x="6069552" y="4556515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21" name="Connettore 1 120"/>
          <p:cNvCxnSpPr>
            <a:stCxn id="103" idx="4"/>
            <a:endCxn id="119" idx="0"/>
          </p:cNvCxnSpPr>
          <p:nvPr/>
        </p:nvCxnSpPr>
        <p:spPr bwMode="auto">
          <a:xfrm>
            <a:off x="6145752" y="4353267"/>
            <a:ext cx="102648" cy="20324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3" name="Connettore 1 122"/>
          <p:cNvCxnSpPr>
            <a:stCxn id="103" idx="4"/>
            <a:endCxn id="106" idx="0"/>
          </p:cNvCxnSpPr>
          <p:nvPr/>
        </p:nvCxnSpPr>
        <p:spPr bwMode="auto">
          <a:xfrm>
            <a:off x="6145752" y="4353267"/>
            <a:ext cx="483648" cy="20059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6" name="Connettore 1 125"/>
          <p:cNvCxnSpPr>
            <a:stCxn id="81" idx="4"/>
            <a:endCxn id="103" idx="0"/>
          </p:cNvCxnSpPr>
          <p:nvPr/>
        </p:nvCxnSpPr>
        <p:spPr bwMode="auto">
          <a:xfrm>
            <a:off x="5612352" y="3738205"/>
            <a:ext cx="533400" cy="270916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6" name="Oval 86"/>
          <p:cNvSpPr>
            <a:spLocks noChangeArrowheads="1"/>
          </p:cNvSpPr>
          <p:nvPr/>
        </p:nvSpPr>
        <p:spPr bwMode="auto">
          <a:xfrm>
            <a:off x="6812802" y="3983429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7" name="Oval 86"/>
          <p:cNvSpPr>
            <a:spLocks noChangeArrowheads="1"/>
          </p:cNvSpPr>
          <p:nvPr/>
        </p:nvSpPr>
        <p:spPr bwMode="auto">
          <a:xfrm>
            <a:off x="7643132" y="3978578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27" name="Oval 86"/>
          <p:cNvSpPr>
            <a:spLocks noChangeArrowheads="1"/>
          </p:cNvSpPr>
          <p:nvPr/>
        </p:nvSpPr>
        <p:spPr bwMode="auto">
          <a:xfrm>
            <a:off x="7221360" y="3978578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28" name="Oval 86"/>
          <p:cNvSpPr>
            <a:spLocks noChangeArrowheads="1"/>
          </p:cNvSpPr>
          <p:nvPr/>
        </p:nvSpPr>
        <p:spPr bwMode="auto">
          <a:xfrm>
            <a:off x="8070946" y="3986079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42" name="Oval 86"/>
          <p:cNvSpPr>
            <a:spLocks noChangeArrowheads="1"/>
          </p:cNvSpPr>
          <p:nvPr/>
        </p:nvSpPr>
        <p:spPr bwMode="auto">
          <a:xfrm>
            <a:off x="8481504" y="3986079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44" name="Connettore 1 143"/>
          <p:cNvCxnSpPr>
            <a:endCxn id="96" idx="0"/>
          </p:cNvCxnSpPr>
          <p:nvPr/>
        </p:nvCxnSpPr>
        <p:spPr bwMode="auto">
          <a:xfrm flipH="1">
            <a:off x="6991650" y="3717649"/>
            <a:ext cx="506680" cy="26578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5" name="Connettore 1 144"/>
          <p:cNvCxnSpPr/>
          <p:nvPr/>
        </p:nvCxnSpPr>
        <p:spPr bwMode="auto">
          <a:xfrm flipH="1">
            <a:off x="7402208" y="3717649"/>
            <a:ext cx="96122" cy="260929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6" name="Connettore 1 145"/>
          <p:cNvCxnSpPr>
            <a:endCxn id="97" idx="0"/>
          </p:cNvCxnSpPr>
          <p:nvPr/>
        </p:nvCxnSpPr>
        <p:spPr bwMode="auto">
          <a:xfrm>
            <a:off x="7498330" y="3717649"/>
            <a:ext cx="323650" cy="260929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7" name="Connettore 1 146"/>
          <p:cNvCxnSpPr>
            <a:endCxn id="128" idx="0"/>
          </p:cNvCxnSpPr>
          <p:nvPr/>
        </p:nvCxnSpPr>
        <p:spPr bwMode="auto">
          <a:xfrm>
            <a:off x="7498330" y="3717649"/>
            <a:ext cx="751464" cy="26843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8" name="Connettore 1 147"/>
          <p:cNvCxnSpPr>
            <a:endCxn id="142" idx="0"/>
          </p:cNvCxnSpPr>
          <p:nvPr/>
        </p:nvCxnSpPr>
        <p:spPr bwMode="auto">
          <a:xfrm>
            <a:off x="7498330" y="3717649"/>
            <a:ext cx="1162022" cy="26843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8" name="Ovale 97"/>
          <p:cNvSpPr/>
          <p:nvPr/>
        </p:nvSpPr>
        <p:spPr>
          <a:xfrm>
            <a:off x="1220229" y="3576470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99" name="Ovale 98"/>
          <p:cNvSpPr/>
          <p:nvPr/>
        </p:nvSpPr>
        <p:spPr>
          <a:xfrm>
            <a:off x="2142348" y="4995691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01" name="Ovale 100"/>
          <p:cNvSpPr/>
          <p:nvPr/>
        </p:nvSpPr>
        <p:spPr>
          <a:xfrm>
            <a:off x="2185769" y="2687410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02" name="Ovale 101"/>
          <p:cNvSpPr/>
          <p:nvPr/>
        </p:nvSpPr>
        <p:spPr>
          <a:xfrm>
            <a:off x="1231818" y="4134974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08" name="Ovale 107"/>
          <p:cNvSpPr/>
          <p:nvPr/>
        </p:nvSpPr>
        <p:spPr>
          <a:xfrm>
            <a:off x="2695054" y="4213106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09" name="Ovale 108"/>
          <p:cNvSpPr/>
          <p:nvPr/>
        </p:nvSpPr>
        <p:spPr>
          <a:xfrm>
            <a:off x="2965574" y="3186836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10" name="Ovale 109"/>
          <p:cNvSpPr/>
          <p:nvPr/>
        </p:nvSpPr>
        <p:spPr>
          <a:xfrm>
            <a:off x="2573430" y="3025249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 dirty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11" name="Ovale 110"/>
          <p:cNvSpPr/>
          <p:nvPr/>
        </p:nvSpPr>
        <p:spPr>
          <a:xfrm>
            <a:off x="3114826" y="3874033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22" name="Ovale 121"/>
          <p:cNvSpPr/>
          <p:nvPr/>
        </p:nvSpPr>
        <p:spPr>
          <a:xfrm>
            <a:off x="1576767" y="4756740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49" name="Ovale 148"/>
          <p:cNvSpPr/>
          <p:nvPr/>
        </p:nvSpPr>
        <p:spPr>
          <a:xfrm>
            <a:off x="1447800" y="4267200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50" name="Ovale 149"/>
          <p:cNvSpPr/>
          <p:nvPr/>
        </p:nvSpPr>
        <p:spPr>
          <a:xfrm>
            <a:off x="1668207" y="3342085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 dirty="0">
              <a:solidFill>
                <a:sysClr val="window" lastClr="FFFFFF"/>
              </a:solidFill>
              <a:latin typeface="Calibri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64906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SPQR-tree decomposition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2071214" y="5105400"/>
            <a:ext cx="6198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latin typeface="Arial" pitchFamily="34" charset="0"/>
              </a:rPr>
              <a:t>s</a:t>
            </a:r>
            <a:r>
              <a:rPr lang="it-IT" sz="2400" b="1" i="1" baseline="-25000" dirty="0" smtClean="0">
                <a:latin typeface="Arial" pitchFamily="34" charset="0"/>
                <a:cs typeface="Times New Roman" panose="02020603050405020304" pitchFamily="18" charset="0"/>
              </a:rPr>
              <a:t>µ</a:t>
            </a:r>
            <a:endParaRPr lang="it-IT" sz="2400" dirty="0">
              <a:latin typeface="Arial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2018210" y="2133600"/>
            <a:ext cx="4534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latin typeface="Arial" pitchFamily="34" charset="0"/>
              </a:rPr>
              <a:t>t</a:t>
            </a:r>
            <a:r>
              <a:rPr lang="it-IT" sz="2400" b="1" i="1" baseline="-25000" dirty="0">
                <a:latin typeface="Arial" pitchFamily="34" charset="0"/>
                <a:cs typeface="Times New Roman" panose="02020603050405020304" pitchFamily="18" charset="0"/>
              </a:rPr>
              <a:t>µ</a:t>
            </a:r>
            <a:endParaRPr lang="it-IT" sz="2400" dirty="0">
              <a:latin typeface="Arial" pitchFamily="34" charset="0"/>
            </a:endParaRPr>
          </a:p>
          <a:p>
            <a:endParaRPr lang="it-IT" sz="2400" dirty="0">
              <a:latin typeface="Arial" pitchFamily="34" charset="0"/>
            </a:endParaRPr>
          </a:p>
        </p:txBody>
      </p:sp>
      <p:sp>
        <p:nvSpPr>
          <p:cNvPr id="41" name="Rettangolo 40"/>
          <p:cNvSpPr/>
          <p:nvPr/>
        </p:nvSpPr>
        <p:spPr>
          <a:xfrm>
            <a:off x="166619" y="3599067"/>
            <a:ext cx="423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i="1" dirty="0">
                <a:latin typeface="Arial" pitchFamily="34" charset="0"/>
              </a:rPr>
              <a:t>G</a:t>
            </a:r>
            <a:endParaRPr lang="it-IT" sz="2400" dirty="0"/>
          </a:p>
        </p:txBody>
      </p:sp>
      <p:cxnSp>
        <p:nvCxnSpPr>
          <p:cNvPr id="46" name="Connettore 1 45"/>
          <p:cNvCxnSpPr>
            <a:endCxn id="47" idx="1"/>
          </p:cNvCxnSpPr>
          <p:nvPr/>
        </p:nvCxnSpPr>
        <p:spPr bwMode="auto">
          <a:xfrm>
            <a:off x="2685397" y="4851632"/>
            <a:ext cx="529968" cy="403936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47" name="Text Box 7"/>
          <p:cNvSpPr txBox="1">
            <a:spLocks noChangeArrowheads="1"/>
          </p:cNvSpPr>
          <p:nvPr/>
        </p:nvSpPr>
        <p:spPr bwMode="auto">
          <a:xfrm>
            <a:off x="3215365" y="5024735"/>
            <a:ext cx="3745112" cy="461665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b="1" i="1" dirty="0" smtClean="0">
                <a:solidFill>
                  <a:srgbClr val="669900"/>
                </a:solidFill>
                <a:latin typeface="Arial" pitchFamily="34" charset="0"/>
              </a:rPr>
              <a:t>G</a:t>
            </a:r>
            <a:r>
              <a:rPr lang="it-IT" sz="2400" b="1" i="1" baseline="-25000" dirty="0" smtClean="0">
                <a:solidFill>
                  <a:srgbClr val="669900"/>
                </a:solidFill>
                <a:latin typeface="Arial" pitchFamily="34" charset="0"/>
              </a:rPr>
              <a:t>µ</a:t>
            </a:r>
            <a:r>
              <a:rPr lang="it-IT" sz="2400" i="1" dirty="0" smtClean="0">
                <a:solidFill>
                  <a:srgbClr val="669900"/>
                </a:solidFill>
                <a:latin typeface="Arial" pitchFamily="34" charset="0"/>
              </a:rPr>
              <a:t> </a:t>
            </a:r>
            <a:r>
              <a:rPr lang="it-IT" sz="2400" dirty="0" smtClean="0">
                <a:solidFill>
                  <a:srgbClr val="669900"/>
                </a:solidFill>
                <a:latin typeface="Arial" pitchFamily="34" charset="0"/>
              </a:rPr>
              <a:t>= </a:t>
            </a:r>
            <a:r>
              <a:rPr lang="it-IT" sz="2400" b="1" dirty="0" err="1" smtClean="0">
                <a:solidFill>
                  <a:srgbClr val="669900"/>
                </a:solidFill>
                <a:latin typeface="Arial" pitchFamily="34" charset="0"/>
              </a:rPr>
              <a:t>pertinent</a:t>
            </a:r>
            <a:r>
              <a:rPr lang="it-IT" sz="2400" b="1" dirty="0" smtClean="0">
                <a:solidFill>
                  <a:srgbClr val="669900"/>
                </a:solidFill>
                <a:latin typeface="Arial" pitchFamily="34" charset="0"/>
              </a:rPr>
              <a:t> </a:t>
            </a:r>
            <a:r>
              <a:rPr lang="it-IT" sz="2400" b="1" dirty="0" err="1" smtClean="0">
                <a:solidFill>
                  <a:srgbClr val="669900"/>
                </a:solidFill>
                <a:latin typeface="Arial" pitchFamily="34" charset="0"/>
              </a:rPr>
              <a:t>graph</a:t>
            </a:r>
            <a:r>
              <a:rPr lang="it-IT" sz="2400" b="1" dirty="0" smtClean="0">
                <a:solidFill>
                  <a:srgbClr val="669900"/>
                </a:solidFill>
                <a:latin typeface="Arial" pitchFamily="34" charset="0"/>
              </a:rPr>
              <a:t> </a:t>
            </a:r>
            <a:r>
              <a:rPr lang="it-IT" sz="2400" dirty="0" smtClean="0">
                <a:solidFill>
                  <a:srgbClr val="669900"/>
                </a:solidFill>
                <a:latin typeface="Arial" pitchFamily="34" charset="0"/>
              </a:rPr>
              <a:t>of </a:t>
            </a:r>
            <a:r>
              <a:rPr lang="it-IT" sz="2400" i="1" dirty="0">
                <a:solidFill>
                  <a:srgbClr val="669900"/>
                </a:solidFill>
                <a:latin typeface="Arial" pitchFamily="34" charset="0"/>
              </a:rPr>
              <a:t>µ</a:t>
            </a:r>
          </a:p>
        </p:txBody>
      </p:sp>
      <p:cxnSp>
        <p:nvCxnSpPr>
          <p:cNvPr id="45" name="Connettore 1 44"/>
          <p:cNvCxnSpPr/>
          <p:nvPr/>
        </p:nvCxnSpPr>
        <p:spPr bwMode="auto">
          <a:xfrm flipH="1">
            <a:off x="1722501" y="2778241"/>
            <a:ext cx="517678" cy="697029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8" name="Connettore 1 47"/>
          <p:cNvCxnSpPr>
            <a:stCxn id="54" idx="7"/>
            <a:endCxn id="68" idx="4"/>
          </p:cNvCxnSpPr>
          <p:nvPr/>
        </p:nvCxnSpPr>
        <p:spPr bwMode="auto">
          <a:xfrm flipV="1">
            <a:off x="2277436" y="4371372"/>
            <a:ext cx="496751" cy="647497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1" name="Connettore 1 60"/>
          <p:cNvCxnSpPr>
            <a:stCxn id="57" idx="5"/>
            <a:endCxn id="70" idx="1"/>
          </p:cNvCxnSpPr>
          <p:nvPr/>
        </p:nvCxnSpPr>
        <p:spPr bwMode="auto">
          <a:xfrm>
            <a:off x="2320857" y="2822498"/>
            <a:ext cx="275751" cy="225929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5" name="Connettore 1 64"/>
          <p:cNvCxnSpPr>
            <a:stCxn id="56" idx="2"/>
            <a:endCxn id="53" idx="7"/>
          </p:cNvCxnSpPr>
          <p:nvPr/>
        </p:nvCxnSpPr>
        <p:spPr bwMode="auto">
          <a:xfrm flipH="1">
            <a:off x="1355317" y="3421218"/>
            <a:ext cx="312890" cy="178430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7" name="Connettore 1 66"/>
          <p:cNvCxnSpPr>
            <a:stCxn id="56" idx="4"/>
            <a:endCxn id="58" idx="7"/>
          </p:cNvCxnSpPr>
          <p:nvPr/>
        </p:nvCxnSpPr>
        <p:spPr bwMode="auto">
          <a:xfrm flipH="1">
            <a:off x="1366906" y="3500351"/>
            <a:ext cx="380434" cy="657801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2" name="Connettore 1 71"/>
          <p:cNvCxnSpPr>
            <a:stCxn id="68" idx="6"/>
            <a:endCxn id="71" idx="3"/>
          </p:cNvCxnSpPr>
          <p:nvPr/>
        </p:nvCxnSpPr>
        <p:spPr bwMode="auto">
          <a:xfrm flipV="1">
            <a:off x="2853320" y="4009121"/>
            <a:ext cx="284684" cy="283118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3" name="Connettore 1 72"/>
          <p:cNvCxnSpPr>
            <a:stCxn id="70" idx="6"/>
            <a:endCxn id="69" idx="1"/>
          </p:cNvCxnSpPr>
          <p:nvPr/>
        </p:nvCxnSpPr>
        <p:spPr bwMode="auto">
          <a:xfrm>
            <a:off x="2731696" y="3104382"/>
            <a:ext cx="257056" cy="105632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4" name="Connettore 1 73"/>
          <p:cNvCxnSpPr>
            <a:stCxn id="69" idx="4"/>
            <a:endCxn id="68" idx="7"/>
          </p:cNvCxnSpPr>
          <p:nvPr/>
        </p:nvCxnSpPr>
        <p:spPr bwMode="auto">
          <a:xfrm flipH="1">
            <a:off x="2830142" y="3345102"/>
            <a:ext cx="214565" cy="891182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5" name="Connettore 1 74"/>
          <p:cNvCxnSpPr>
            <a:stCxn id="70" idx="5"/>
            <a:endCxn id="71" idx="1"/>
          </p:cNvCxnSpPr>
          <p:nvPr/>
        </p:nvCxnSpPr>
        <p:spPr bwMode="auto">
          <a:xfrm>
            <a:off x="2708518" y="3160337"/>
            <a:ext cx="429486" cy="736874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6" name="Connettore 1 75"/>
          <p:cNvCxnSpPr>
            <a:stCxn id="69" idx="5"/>
            <a:endCxn id="71" idx="7"/>
          </p:cNvCxnSpPr>
          <p:nvPr/>
        </p:nvCxnSpPr>
        <p:spPr bwMode="auto">
          <a:xfrm>
            <a:off x="3100662" y="3321924"/>
            <a:ext cx="149252" cy="575287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8" name="Connettore 1 77"/>
          <p:cNvCxnSpPr>
            <a:stCxn id="57" idx="4"/>
            <a:endCxn id="54" idx="0"/>
          </p:cNvCxnSpPr>
          <p:nvPr/>
        </p:nvCxnSpPr>
        <p:spPr bwMode="auto">
          <a:xfrm flipH="1">
            <a:off x="2221481" y="2845676"/>
            <a:ext cx="43421" cy="2150015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1" name="Connettore 1 80"/>
          <p:cNvCxnSpPr>
            <a:stCxn id="79" idx="2"/>
          </p:cNvCxnSpPr>
          <p:nvPr/>
        </p:nvCxnSpPr>
        <p:spPr bwMode="auto">
          <a:xfrm flipH="1" flipV="1">
            <a:off x="1366906" y="4270062"/>
            <a:ext cx="80894" cy="76271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2" name="Connettore 1 81"/>
          <p:cNvCxnSpPr>
            <a:endCxn id="79" idx="0"/>
          </p:cNvCxnSpPr>
          <p:nvPr/>
        </p:nvCxnSpPr>
        <p:spPr bwMode="auto">
          <a:xfrm>
            <a:off x="1355317" y="3711558"/>
            <a:ext cx="171616" cy="555642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4" name="Connettore 1 83"/>
          <p:cNvCxnSpPr>
            <a:stCxn id="79" idx="4"/>
            <a:endCxn id="85" idx="0"/>
          </p:cNvCxnSpPr>
          <p:nvPr/>
        </p:nvCxnSpPr>
        <p:spPr bwMode="auto">
          <a:xfrm>
            <a:off x="1526933" y="4425466"/>
            <a:ext cx="128967" cy="331274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6" name="Connettore 1 85"/>
          <p:cNvCxnSpPr>
            <a:endCxn id="85" idx="7"/>
          </p:cNvCxnSpPr>
          <p:nvPr/>
        </p:nvCxnSpPr>
        <p:spPr bwMode="auto">
          <a:xfrm flipH="1">
            <a:off x="1711855" y="3477173"/>
            <a:ext cx="91440" cy="1302745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7" name="Connettore 1 86"/>
          <p:cNvCxnSpPr/>
          <p:nvPr/>
        </p:nvCxnSpPr>
        <p:spPr bwMode="auto">
          <a:xfrm>
            <a:off x="1582888" y="4402288"/>
            <a:ext cx="582638" cy="616581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342900" y="5675293"/>
            <a:ext cx="8458200" cy="954107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NimbusRomNo9L-Regu"/>
              </a:rPr>
              <a:t>the </a:t>
            </a:r>
            <a:r>
              <a:rPr lang="en-US" sz="2800" b="1" dirty="0">
                <a:latin typeface="NimbusRomNo9L-ReguItal"/>
              </a:rPr>
              <a:t>pertinent graph </a:t>
            </a:r>
            <a:r>
              <a:rPr lang="en-US" sz="2800" dirty="0" smtClean="0">
                <a:latin typeface="NimbusRomNo9L-ReguItal"/>
              </a:rPr>
              <a:t>G</a:t>
            </a:r>
            <a:r>
              <a:rPr lang="en-US" sz="2800" baseline="-25000" dirty="0">
                <a:latin typeface="StandardSymL-Slant_167"/>
                <a:cs typeface="Times New Roman" panose="02020603050405020304" pitchFamily="18" charset="0"/>
              </a:rPr>
              <a:t>µ</a:t>
            </a:r>
            <a:r>
              <a:rPr lang="en-US" sz="1050" dirty="0" smtClean="0">
                <a:latin typeface="StandardSymL-Slant_167"/>
              </a:rPr>
              <a:t> </a:t>
            </a:r>
            <a:r>
              <a:rPr lang="en-US" sz="2800" dirty="0" smtClean="0">
                <a:latin typeface="NimbusRomNo9L-Regu"/>
              </a:rPr>
              <a:t>of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r>
              <a:rPr lang="en-US" sz="2800" dirty="0" smtClean="0">
                <a:latin typeface="StandardSymL-Slant_167"/>
              </a:rPr>
              <a:t> </a:t>
            </a:r>
            <a:r>
              <a:rPr lang="en-US" sz="2800" dirty="0">
                <a:latin typeface="NimbusRomNo9L-Regu"/>
              </a:rPr>
              <a:t>is the </a:t>
            </a:r>
            <a:r>
              <a:rPr lang="en-US" sz="2800" dirty="0" err="1">
                <a:latin typeface="NimbusRomNo9L-Regu"/>
              </a:rPr>
              <a:t>subgraph</a:t>
            </a:r>
            <a:r>
              <a:rPr lang="en-US" sz="2800" dirty="0">
                <a:latin typeface="NimbusRomNo9L-Regu"/>
              </a:rPr>
              <a:t> of </a:t>
            </a:r>
            <a:r>
              <a:rPr lang="en-US" sz="2800" dirty="0">
                <a:latin typeface="NimbusRomNo9L-ReguItal"/>
              </a:rPr>
              <a:t>G </a:t>
            </a:r>
            <a:r>
              <a:rPr lang="en-US" sz="2800" dirty="0">
                <a:latin typeface="NimbusRomNo9L-Regu"/>
              </a:rPr>
              <a:t>whose </a:t>
            </a:r>
            <a:r>
              <a:rPr lang="en-US" sz="2800" dirty="0" smtClean="0">
                <a:latin typeface="NimbusRomNo9L-ReguItal"/>
              </a:rPr>
              <a:t>SPQR-</a:t>
            </a:r>
            <a:r>
              <a:rPr lang="en-US" sz="2800" dirty="0" smtClean="0">
                <a:latin typeface="NimbusRomNo9L-Regu"/>
              </a:rPr>
              <a:t>tree is </a:t>
            </a:r>
            <a:r>
              <a:rPr lang="en-US" sz="2800" dirty="0">
                <a:latin typeface="NimbusRomNo9L-Regu"/>
              </a:rPr>
              <a:t>the </a:t>
            </a:r>
            <a:r>
              <a:rPr lang="en-US" sz="2800" dirty="0" err="1">
                <a:latin typeface="NimbusRomNo9L-Regu"/>
              </a:rPr>
              <a:t>subtree</a:t>
            </a:r>
            <a:r>
              <a:rPr lang="en-US" sz="2800" dirty="0">
                <a:latin typeface="NimbusRomNo9L-Regu"/>
              </a:rPr>
              <a:t> of </a:t>
            </a:r>
            <a:r>
              <a:rPr lang="en-US" sz="2800" dirty="0">
                <a:latin typeface="NimbusRomNo9L-ReguItal"/>
              </a:rPr>
              <a:t>T </a:t>
            </a:r>
            <a:r>
              <a:rPr lang="en-US" sz="2800" dirty="0">
                <a:latin typeface="NimbusRomNo9L-Regu"/>
              </a:rPr>
              <a:t>rooted </a:t>
            </a:r>
            <a:r>
              <a:rPr lang="en-US" sz="2800" dirty="0" smtClean="0">
                <a:latin typeface="NimbusRomNo9L-Regu"/>
              </a:rPr>
              <a:t>at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endParaRPr lang="it-IT" sz="2800" dirty="0"/>
          </a:p>
        </p:txBody>
      </p:sp>
      <p:sp>
        <p:nvSpPr>
          <p:cNvPr id="50" name="Oval 86"/>
          <p:cNvSpPr>
            <a:spLocks noChangeArrowheads="1"/>
          </p:cNvSpPr>
          <p:nvPr/>
        </p:nvSpPr>
        <p:spPr bwMode="auto">
          <a:xfrm>
            <a:off x="5966904" y="2057400"/>
            <a:ext cx="357696" cy="344146"/>
          </a:xfrm>
          <a:prstGeom prst="ellipse">
            <a:avLst/>
          </a:prstGeom>
          <a:solidFill>
            <a:srgbClr val="FFF0C1"/>
          </a:solidFill>
          <a:ln w="9525">
            <a:solidFill>
              <a:srgbClr val="F6960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P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1" name="Oval 86"/>
          <p:cNvSpPr>
            <a:spLocks noChangeArrowheads="1"/>
          </p:cNvSpPr>
          <p:nvPr/>
        </p:nvSpPr>
        <p:spPr bwMode="auto">
          <a:xfrm>
            <a:off x="5433504" y="2699753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2" name="Oval 86"/>
          <p:cNvSpPr>
            <a:spLocks noChangeArrowheads="1"/>
          </p:cNvSpPr>
          <p:nvPr/>
        </p:nvSpPr>
        <p:spPr bwMode="auto">
          <a:xfrm>
            <a:off x="7242760" y="2703600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55" name="Connettore 1 54"/>
          <p:cNvCxnSpPr>
            <a:stCxn id="50" idx="4"/>
            <a:endCxn id="51" idx="0"/>
          </p:cNvCxnSpPr>
          <p:nvPr/>
        </p:nvCxnSpPr>
        <p:spPr bwMode="auto">
          <a:xfrm flipH="1">
            <a:off x="5612352" y="2401546"/>
            <a:ext cx="533400" cy="298207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9" name="Connettore 1 58"/>
          <p:cNvCxnSpPr>
            <a:stCxn id="50" idx="4"/>
            <a:endCxn id="52" idx="1"/>
          </p:cNvCxnSpPr>
          <p:nvPr/>
        </p:nvCxnSpPr>
        <p:spPr bwMode="auto">
          <a:xfrm>
            <a:off x="6145752" y="2401546"/>
            <a:ext cx="1149391" cy="352453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0" name="Oval 86"/>
          <p:cNvSpPr>
            <a:spLocks noChangeArrowheads="1"/>
          </p:cNvSpPr>
          <p:nvPr/>
        </p:nvSpPr>
        <p:spPr bwMode="auto">
          <a:xfrm>
            <a:off x="5433504" y="3394059"/>
            <a:ext cx="357696" cy="344146"/>
          </a:xfrm>
          <a:prstGeom prst="ellipse">
            <a:avLst/>
          </a:prstGeom>
          <a:solidFill>
            <a:srgbClr val="FFF0C1"/>
          </a:solidFill>
          <a:ln w="9525">
            <a:solidFill>
              <a:srgbClr val="F6960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P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62" name="Oval 86"/>
          <p:cNvSpPr>
            <a:spLocks noChangeArrowheads="1"/>
          </p:cNvSpPr>
          <p:nvPr/>
        </p:nvSpPr>
        <p:spPr bwMode="auto">
          <a:xfrm>
            <a:off x="5010644" y="3375807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63" name="Oval 86"/>
          <p:cNvSpPr>
            <a:spLocks noChangeArrowheads="1"/>
          </p:cNvSpPr>
          <p:nvPr/>
        </p:nvSpPr>
        <p:spPr bwMode="auto">
          <a:xfrm>
            <a:off x="5840974" y="3370956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64" name="Connettore 1 63"/>
          <p:cNvCxnSpPr>
            <a:stCxn id="51" idx="4"/>
            <a:endCxn id="60" idx="0"/>
          </p:cNvCxnSpPr>
          <p:nvPr/>
        </p:nvCxnSpPr>
        <p:spPr bwMode="auto">
          <a:xfrm>
            <a:off x="5612352" y="3043899"/>
            <a:ext cx="0" cy="35016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6" name="Connettore 1 65"/>
          <p:cNvCxnSpPr>
            <a:stCxn id="51" idx="4"/>
            <a:endCxn id="62" idx="0"/>
          </p:cNvCxnSpPr>
          <p:nvPr/>
        </p:nvCxnSpPr>
        <p:spPr bwMode="auto">
          <a:xfrm flipH="1">
            <a:off x="5189492" y="3043899"/>
            <a:ext cx="422860" cy="33190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0" name="Connettore 1 79"/>
          <p:cNvCxnSpPr>
            <a:stCxn id="51" idx="4"/>
            <a:endCxn id="63" idx="0"/>
          </p:cNvCxnSpPr>
          <p:nvPr/>
        </p:nvCxnSpPr>
        <p:spPr bwMode="auto">
          <a:xfrm>
            <a:off x="5612352" y="3043899"/>
            <a:ext cx="407470" cy="327057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3" name="Oval 86"/>
          <p:cNvSpPr>
            <a:spLocks noChangeArrowheads="1"/>
          </p:cNvSpPr>
          <p:nvPr/>
        </p:nvSpPr>
        <p:spPr bwMode="auto">
          <a:xfrm>
            <a:off x="6819900" y="3385680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8" name="Oval 86"/>
          <p:cNvSpPr>
            <a:spLocks noChangeArrowheads="1"/>
          </p:cNvSpPr>
          <p:nvPr/>
        </p:nvSpPr>
        <p:spPr bwMode="auto">
          <a:xfrm>
            <a:off x="7795704" y="3380829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9" name="Oval 86"/>
          <p:cNvSpPr>
            <a:spLocks noChangeArrowheads="1"/>
          </p:cNvSpPr>
          <p:nvPr/>
        </p:nvSpPr>
        <p:spPr bwMode="auto">
          <a:xfrm>
            <a:off x="7333642" y="3373503"/>
            <a:ext cx="357696" cy="34414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it-IT" sz="1600" dirty="0">
                <a:solidFill>
                  <a:srgbClr val="000000"/>
                </a:solidFill>
                <a:latin typeface="Arial" pitchFamily="34" charset="0"/>
              </a:rPr>
              <a:t>R</a:t>
            </a:r>
          </a:p>
        </p:txBody>
      </p:sp>
      <p:cxnSp>
        <p:nvCxnSpPr>
          <p:cNvPr id="90" name="Connettore 1 89"/>
          <p:cNvCxnSpPr>
            <a:stCxn id="52" idx="4"/>
            <a:endCxn id="83" idx="0"/>
          </p:cNvCxnSpPr>
          <p:nvPr/>
        </p:nvCxnSpPr>
        <p:spPr bwMode="auto">
          <a:xfrm flipH="1">
            <a:off x="6998748" y="3047746"/>
            <a:ext cx="422860" cy="337934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1" name="Connettore 1 90"/>
          <p:cNvCxnSpPr>
            <a:stCxn id="52" idx="4"/>
            <a:endCxn id="89" idx="0"/>
          </p:cNvCxnSpPr>
          <p:nvPr/>
        </p:nvCxnSpPr>
        <p:spPr bwMode="auto">
          <a:xfrm>
            <a:off x="7421608" y="3047746"/>
            <a:ext cx="90882" cy="325757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2" name="Connettore 1 91"/>
          <p:cNvCxnSpPr>
            <a:stCxn id="52" idx="4"/>
            <a:endCxn id="88" idx="0"/>
          </p:cNvCxnSpPr>
          <p:nvPr/>
        </p:nvCxnSpPr>
        <p:spPr bwMode="auto">
          <a:xfrm>
            <a:off x="7421608" y="3047746"/>
            <a:ext cx="552944" cy="333083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3" name="Oval 86"/>
          <p:cNvSpPr>
            <a:spLocks noChangeArrowheads="1"/>
          </p:cNvSpPr>
          <p:nvPr/>
        </p:nvSpPr>
        <p:spPr bwMode="auto">
          <a:xfrm>
            <a:off x="5966904" y="2057400"/>
            <a:ext cx="357696" cy="344146"/>
          </a:xfrm>
          <a:prstGeom prst="ellipse">
            <a:avLst/>
          </a:prstGeom>
          <a:solidFill>
            <a:srgbClr val="FFF0C1"/>
          </a:solidFill>
          <a:ln w="28575">
            <a:solidFill>
              <a:srgbClr val="F6960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P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5" name="Oval 86"/>
          <p:cNvSpPr>
            <a:spLocks noChangeArrowheads="1"/>
          </p:cNvSpPr>
          <p:nvPr/>
        </p:nvSpPr>
        <p:spPr bwMode="auto">
          <a:xfrm>
            <a:off x="5966904" y="1576062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it-IT" sz="1600" dirty="0">
                <a:solidFill>
                  <a:srgbClr val="000000"/>
                </a:solidFill>
                <a:latin typeface="Arial" pitchFamily="34" charset="0"/>
              </a:rPr>
              <a:t>Q</a:t>
            </a:r>
          </a:p>
        </p:txBody>
      </p:sp>
      <p:sp>
        <p:nvSpPr>
          <p:cNvPr id="96" name="Rettangolo 95"/>
          <p:cNvSpPr/>
          <p:nvPr/>
        </p:nvSpPr>
        <p:spPr>
          <a:xfrm>
            <a:off x="5255433" y="1647080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i="1" dirty="0" smtClean="0">
                <a:latin typeface="Arial" pitchFamily="34" charset="0"/>
              </a:rPr>
              <a:t>T</a:t>
            </a:r>
            <a:endParaRPr lang="it-IT" sz="2400" dirty="0"/>
          </a:p>
        </p:txBody>
      </p:sp>
      <p:cxnSp>
        <p:nvCxnSpPr>
          <p:cNvPr id="97" name="Connettore 1 96"/>
          <p:cNvCxnSpPr/>
          <p:nvPr/>
        </p:nvCxnSpPr>
        <p:spPr bwMode="auto">
          <a:xfrm>
            <a:off x="6145752" y="1920208"/>
            <a:ext cx="0" cy="13719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8" name="Rettangolo 97"/>
          <p:cNvSpPr/>
          <p:nvPr/>
        </p:nvSpPr>
        <p:spPr>
          <a:xfrm>
            <a:off x="6477000" y="1998516"/>
            <a:ext cx="317716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it-IT" b="1" i="1" dirty="0">
                <a:latin typeface="Arial" pitchFamily="34" charset="0"/>
              </a:rPr>
              <a:t>µ</a:t>
            </a:r>
            <a:endParaRPr lang="it-IT" b="1" dirty="0"/>
          </a:p>
        </p:txBody>
      </p:sp>
      <p:sp>
        <p:nvSpPr>
          <p:cNvPr id="104" name="Oval 86"/>
          <p:cNvSpPr>
            <a:spLocks noChangeArrowheads="1"/>
          </p:cNvSpPr>
          <p:nvPr/>
        </p:nvSpPr>
        <p:spPr bwMode="auto">
          <a:xfrm>
            <a:off x="4886050" y="3985260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05" name="Connettore 1 104"/>
          <p:cNvCxnSpPr>
            <a:endCxn id="104" idx="0"/>
          </p:cNvCxnSpPr>
          <p:nvPr/>
        </p:nvCxnSpPr>
        <p:spPr bwMode="auto">
          <a:xfrm flipH="1">
            <a:off x="5064898" y="3738205"/>
            <a:ext cx="547454" cy="247055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6" name="Oval 86"/>
          <p:cNvSpPr>
            <a:spLocks noChangeArrowheads="1"/>
          </p:cNvSpPr>
          <p:nvPr/>
        </p:nvSpPr>
        <p:spPr bwMode="auto">
          <a:xfrm>
            <a:off x="4800600" y="4530004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7" name="Oval 86"/>
          <p:cNvSpPr>
            <a:spLocks noChangeArrowheads="1"/>
          </p:cNvSpPr>
          <p:nvPr/>
        </p:nvSpPr>
        <p:spPr bwMode="auto">
          <a:xfrm>
            <a:off x="4419600" y="4532654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08" name="Connettore 1 107"/>
          <p:cNvCxnSpPr>
            <a:stCxn id="104" idx="4"/>
            <a:endCxn id="107" idx="0"/>
          </p:cNvCxnSpPr>
          <p:nvPr/>
        </p:nvCxnSpPr>
        <p:spPr bwMode="auto">
          <a:xfrm flipH="1">
            <a:off x="4598448" y="4329406"/>
            <a:ext cx="466450" cy="20324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9" name="Connettore 1 108"/>
          <p:cNvCxnSpPr>
            <a:stCxn id="104" idx="4"/>
            <a:endCxn id="106" idx="0"/>
          </p:cNvCxnSpPr>
          <p:nvPr/>
        </p:nvCxnSpPr>
        <p:spPr bwMode="auto">
          <a:xfrm flipH="1">
            <a:off x="4979448" y="4329406"/>
            <a:ext cx="85450" cy="20059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0" name="Oval 86"/>
          <p:cNvSpPr>
            <a:spLocks noChangeArrowheads="1"/>
          </p:cNvSpPr>
          <p:nvPr/>
        </p:nvSpPr>
        <p:spPr bwMode="auto">
          <a:xfrm>
            <a:off x="5433504" y="4009121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11" name="Connettore 1 110"/>
          <p:cNvCxnSpPr>
            <a:stCxn id="60" idx="4"/>
            <a:endCxn id="110" idx="0"/>
          </p:cNvCxnSpPr>
          <p:nvPr/>
        </p:nvCxnSpPr>
        <p:spPr bwMode="auto">
          <a:xfrm>
            <a:off x="5612352" y="3738205"/>
            <a:ext cx="0" cy="270916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2" name="Oval 86"/>
          <p:cNvSpPr>
            <a:spLocks noChangeArrowheads="1"/>
          </p:cNvSpPr>
          <p:nvPr/>
        </p:nvSpPr>
        <p:spPr bwMode="auto">
          <a:xfrm>
            <a:off x="5638800" y="4553865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13" name="Oval 86"/>
          <p:cNvSpPr>
            <a:spLocks noChangeArrowheads="1"/>
          </p:cNvSpPr>
          <p:nvPr/>
        </p:nvSpPr>
        <p:spPr bwMode="auto">
          <a:xfrm>
            <a:off x="5257800" y="4556515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14" name="Connettore 1 113"/>
          <p:cNvCxnSpPr>
            <a:stCxn id="110" idx="4"/>
            <a:endCxn id="113" idx="0"/>
          </p:cNvCxnSpPr>
          <p:nvPr/>
        </p:nvCxnSpPr>
        <p:spPr bwMode="auto">
          <a:xfrm flipH="1">
            <a:off x="5436648" y="4353267"/>
            <a:ext cx="175704" cy="20324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5" name="Connettore 1 114"/>
          <p:cNvCxnSpPr>
            <a:stCxn id="110" idx="4"/>
            <a:endCxn id="112" idx="0"/>
          </p:cNvCxnSpPr>
          <p:nvPr/>
        </p:nvCxnSpPr>
        <p:spPr bwMode="auto">
          <a:xfrm>
            <a:off x="5612352" y="4353267"/>
            <a:ext cx="205296" cy="20059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6" name="Oval 86"/>
          <p:cNvSpPr>
            <a:spLocks noChangeArrowheads="1"/>
          </p:cNvSpPr>
          <p:nvPr/>
        </p:nvSpPr>
        <p:spPr bwMode="auto">
          <a:xfrm>
            <a:off x="5966904" y="4009121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17" name="Oval 86"/>
          <p:cNvSpPr>
            <a:spLocks noChangeArrowheads="1"/>
          </p:cNvSpPr>
          <p:nvPr/>
        </p:nvSpPr>
        <p:spPr bwMode="auto">
          <a:xfrm>
            <a:off x="6450552" y="4553865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18" name="Oval 86"/>
          <p:cNvSpPr>
            <a:spLocks noChangeArrowheads="1"/>
          </p:cNvSpPr>
          <p:nvPr/>
        </p:nvSpPr>
        <p:spPr bwMode="auto">
          <a:xfrm>
            <a:off x="6069552" y="4556515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19" name="Connettore 1 118"/>
          <p:cNvCxnSpPr>
            <a:stCxn id="116" idx="4"/>
            <a:endCxn id="118" idx="0"/>
          </p:cNvCxnSpPr>
          <p:nvPr/>
        </p:nvCxnSpPr>
        <p:spPr bwMode="auto">
          <a:xfrm>
            <a:off x="6145752" y="4353267"/>
            <a:ext cx="102648" cy="20324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0" name="Connettore 1 119"/>
          <p:cNvCxnSpPr>
            <a:stCxn id="116" idx="4"/>
            <a:endCxn id="117" idx="0"/>
          </p:cNvCxnSpPr>
          <p:nvPr/>
        </p:nvCxnSpPr>
        <p:spPr bwMode="auto">
          <a:xfrm>
            <a:off x="6145752" y="4353267"/>
            <a:ext cx="483648" cy="20059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1" name="Connettore 1 120"/>
          <p:cNvCxnSpPr>
            <a:stCxn id="60" idx="4"/>
            <a:endCxn id="116" idx="0"/>
          </p:cNvCxnSpPr>
          <p:nvPr/>
        </p:nvCxnSpPr>
        <p:spPr bwMode="auto">
          <a:xfrm>
            <a:off x="5612352" y="3738205"/>
            <a:ext cx="533400" cy="270916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2" name="Oval 86"/>
          <p:cNvSpPr>
            <a:spLocks noChangeArrowheads="1"/>
          </p:cNvSpPr>
          <p:nvPr/>
        </p:nvSpPr>
        <p:spPr bwMode="auto">
          <a:xfrm>
            <a:off x="6812802" y="3983429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23" name="Oval 86"/>
          <p:cNvSpPr>
            <a:spLocks noChangeArrowheads="1"/>
          </p:cNvSpPr>
          <p:nvPr/>
        </p:nvSpPr>
        <p:spPr bwMode="auto">
          <a:xfrm>
            <a:off x="7643132" y="3978578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24" name="Oval 86"/>
          <p:cNvSpPr>
            <a:spLocks noChangeArrowheads="1"/>
          </p:cNvSpPr>
          <p:nvPr/>
        </p:nvSpPr>
        <p:spPr bwMode="auto">
          <a:xfrm>
            <a:off x="7221360" y="3978578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25" name="Oval 86"/>
          <p:cNvSpPr>
            <a:spLocks noChangeArrowheads="1"/>
          </p:cNvSpPr>
          <p:nvPr/>
        </p:nvSpPr>
        <p:spPr bwMode="auto">
          <a:xfrm>
            <a:off x="8070946" y="3986079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27" name="Oval 86"/>
          <p:cNvSpPr>
            <a:spLocks noChangeArrowheads="1"/>
          </p:cNvSpPr>
          <p:nvPr/>
        </p:nvSpPr>
        <p:spPr bwMode="auto">
          <a:xfrm>
            <a:off x="8481504" y="3986079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29" name="Connettore 1 128"/>
          <p:cNvCxnSpPr>
            <a:endCxn id="122" idx="0"/>
          </p:cNvCxnSpPr>
          <p:nvPr/>
        </p:nvCxnSpPr>
        <p:spPr bwMode="auto">
          <a:xfrm flipH="1">
            <a:off x="6991650" y="3717649"/>
            <a:ext cx="506680" cy="26578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0" name="Connettore 1 129"/>
          <p:cNvCxnSpPr/>
          <p:nvPr/>
        </p:nvCxnSpPr>
        <p:spPr bwMode="auto">
          <a:xfrm flipH="1">
            <a:off x="7402208" y="3717649"/>
            <a:ext cx="96122" cy="260929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1" name="Connettore 1 130"/>
          <p:cNvCxnSpPr>
            <a:endCxn id="123" idx="0"/>
          </p:cNvCxnSpPr>
          <p:nvPr/>
        </p:nvCxnSpPr>
        <p:spPr bwMode="auto">
          <a:xfrm>
            <a:off x="7498330" y="3717649"/>
            <a:ext cx="323650" cy="260929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2" name="Connettore 1 131"/>
          <p:cNvCxnSpPr>
            <a:endCxn id="125" idx="0"/>
          </p:cNvCxnSpPr>
          <p:nvPr/>
        </p:nvCxnSpPr>
        <p:spPr bwMode="auto">
          <a:xfrm>
            <a:off x="7498330" y="3717649"/>
            <a:ext cx="751464" cy="26843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3" name="Connettore 1 132"/>
          <p:cNvCxnSpPr>
            <a:endCxn id="127" idx="0"/>
          </p:cNvCxnSpPr>
          <p:nvPr/>
        </p:nvCxnSpPr>
        <p:spPr bwMode="auto">
          <a:xfrm>
            <a:off x="7498330" y="3717649"/>
            <a:ext cx="1162022" cy="26843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3" name="Ovale 52"/>
          <p:cNvSpPr/>
          <p:nvPr/>
        </p:nvSpPr>
        <p:spPr>
          <a:xfrm>
            <a:off x="1220229" y="3576470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54" name="Ovale 53"/>
          <p:cNvSpPr/>
          <p:nvPr/>
        </p:nvSpPr>
        <p:spPr>
          <a:xfrm>
            <a:off x="2142348" y="4995691"/>
            <a:ext cx="158266" cy="158266"/>
          </a:xfrm>
          <a:prstGeom prst="ellipse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56" name="Ovale 55"/>
          <p:cNvSpPr/>
          <p:nvPr/>
        </p:nvSpPr>
        <p:spPr>
          <a:xfrm>
            <a:off x="1668207" y="3342085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 dirty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57" name="Ovale 56"/>
          <p:cNvSpPr/>
          <p:nvPr/>
        </p:nvSpPr>
        <p:spPr>
          <a:xfrm>
            <a:off x="2185769" y="2687410"/>
            <a:ext cx="158266" cy="158266"/>
          </a:xfrm>
          <a:prstGeom prst="ellipse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58" name="Ovale 57"/>
          <p:cNvSpPr/>
          <p:nvPr/>
        </p:nvSpPr>
        <p:spPr>
          <a:xfrm>
            <a:off x="1231818" y="4134974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68" name="Ovale 67"/>
          <p:cNvSpPr/>
          <p:nvPr/>
        </p:nvSpPr>
        <p:spPr>
          <a:xfrm>
            <a:off x="2695054" y="4213106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69" name="Ovale 68"/>
          <p:cNvSpPr/>
          <p:nvPr/>
        </p:nvSpPr>
        <p:spPr>
          <a:xfrm>
            <a:off x="2965574" y="3186836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70" name="Ovale 69"/>
          <p:cNvSpPr/>
          <p:nvPr/>
        </p:nvSpPr>
        <p:spPr>
          <a:xfrm>
            <a:off x="2573430" y="3025249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 dirty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71" name="Ovale 70"/>
          <p:cNvSpPr/>
          <p:nvPr/>
        </p:nvSpPr>
        <p:spPr>
          <a:xfrm>
            <a:off x="3114826" y="3874033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79" name="Ovale 78"/>
          <p:cNvSpPr/>
          <p:nvPr/>
        </p:nvSpPr>
        <p:spPr>
          <a:xfrm>
            <a:off x="1447800" y="4267200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85" name="Ovale 84"/>
          <p:cNvSpPr/>
          <p:nvPr/>
        </p:nvSpPr>
        <p:spPr>
          <a:xfrm>
            <a:off x="1576767" y="4756740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99" name="Text Box 7"/>
          <p:cNvSpPr txBox="1">
            <a:spLocks noChangeArrowheads="1"/>
          </p:cNvSpPr>
          <p:nvPr/>
        </p:nvSpPr>
        <p:spPr bwMode="auto">
          <a:xfrm>
            <a:off x="342900" y="1737131"/>
            <a:ext cx="3745112" cy="461665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b="1" i="1" dirty="0" smtClean="0">
                <a:solidFill>
                  <a:srgbClr val="669900"/>
                </a:solidFill>
                <a:latin typeface="Arial" pitchFamily="34" charset="0"/>
              </a:rPr>
              <a:t>s</a:t>
            </a:r>
            <a:r>
              <a:rPr lang="it-IT" sz="2400" b="1" i="1" baseline="-25000" dirty="0" smtClean="0">
                <a:solidFill>
                  <a:srgbClr val="669900"/>
                </a:solidFill>
                <a:latin typeface="Arial" pitchFamily="34" charset="0"/>
              </a:rPr>
              <a:t>µ, </a:t>
            </a:r>
            <a:r>
              <a:rPr lang="it-IT" sz="2400" b="1" i="1" dirty="0" smtClean="0">
                <a:solidFill>
                  <a:srgbClr val="669900"/>
                </a:solidFill>
                <a:latin typeface="Arial" pitchFamily="34" charset="0"/>
              </a:rPr>
              <a:t>t</a:t>
            </a:r>
            <a:r>
              <a:rPr lang="it-IT" sz="2400" b="1" i="1" baseline="-25000" dirty="0" smtClean="0">
                <a:solidFill>
                  <a:srgbClr val="669900"/>
                </a:solidFill>
                <a:latin typeface="Arial" pitchFamily="34" charset="0"/>
              </a:rPr>
              <a:t>µ</a:t>
            </a:r>
            <a:r>
              <a:rPr lang="it-IT" sz="2400" i="1" dirty="0" smtClean="0">
                <a:solidFill>
                  <a:srgbClr val="669900"/>
                </a:solidFill>
                <a:latin typeface="Arial" pitchFamily="34" charset="0"/>
              </a:rPr>
              <a:t> </a:t>
            </a:r>
            <a:r>
              <a:rPr lang="it-IT" sz="2400" dirty="0" smtClean="0">
                <a:solidFill>
                  <a:srgbClr val="669900"/>
                </a:solidFill>
                <a:latin typeface="Arial" pitchFamily="34" charset="0"/>
              </a:rPr>
              <a:t>= </a:t>
            </a:r>
            <a:r>
              <a:rPr lang="it-IT" sz="2400" b="1" dirty="0" err="1" smtClean="0">
                <a:solidFill>
                  <a:srgbClr val="669900"/>
                </a:solidFill>
                <a:latin typeface="Arial" pitchFamily="34" charset="0"/>
              </a:rPr>
              <a:t>poles</a:t>
            </a:r>
            <a:r>
              <a:rPr lang="it-IT" sz="2400" b="1" dirty="0" smtClean="0">
                <a:solidFill>
                  <a:srgbClr val="669900"/>
                </a:solidFill>
                <a:latin typeface="Arial" pitchFamily="34" charset="0"/>
              </a:rPr>
              <a:t> </a:t>
            </a:r>
            <a:r>
              <a:rPr lang="it-IT" sz="2400" dirty="0" smtClean="0">
                <a:solidFill>
                  <a:srgbClr val="669900"/>
                </a:solidFill>
                <a:latin typeface="Arial" pitchFamily="34" charset="0"/>
              </a:rPr>
              <a:t>of </a:t>
            </a:r>
            <a:r>
              <a:rPr lang="it-IT" sz="2400" i="1" dirty="0">
                <a:solidFill>
                  <a:srgbClr val="669900"/>
                </a:solidFill>
                <a:latin typeface="Arial" pitchFamily="34" charset="0"/>
              </a:rPr>
              <a:t>µ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016041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SPQR-tree decomposition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2071214" y="5105400"/>
            <a:ext cx="6198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latin typeface="Arial" pitchFamily="34" charset="0"/>
              </a:rPr>
              <a:t>s</a:t>
            </a:r>
            <a:r>
              <a:rPr lang="it-IT" sz="2400" b="1" i="1" baseline="-25000" dirty="0" smtClean="0">
                <a:latin typeface="Arial" pitchFamily="34" charset="0"/>
                <a:cs typeface="Times New Roman" panose="02020603050405020304" pitchFamily="18" charset="0"/>
              </a:rPr>
              <a:t>µ</a:t>
            </a:r>
            <a:endParaRPr lang="it-IT" sz="2400" dirty="0">
              <a:latin typeface="Arial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2018210" y="2133600"/>
            <a:ext cx="4534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latin typeface="Arial" pitchFamily="34" charset="0"/>
              </a:rPr>
              <a:t>t</a:t>
            </a:r>
            <a:r>
              <a:rPr lang="it-IT" sz="2400" b="1" i="1" baseline="-25000" dirty="0">
                <a:latin typeface="Arial" pitchFamily="34" charset="0"/>
                <a:cs typeface="Times New Roman" panose="02020603050405020304" pitchFamily="18" charset="0"/>
              </a:rPr>
              <a:t>µ</a:t>
            </a:r>
            <a:endParaRPr lang="it-IT" sz="2400" dirty="0">
              <a:latin typeface="Arial" pitchFamily="34" charset="0"/>
            </a:endParaRPr>
          </a:p>
          <a:p>
            <a:endParaRPr lang="it-IT" sz="2400" dirty="0">
              <a:latin typeface="Arial" pitchFamily="34" charset="0"/>
            </a:endParaRPr>
          </a:p>
        </p:txBody>
      </p:sp>
      <p:sp>
        <p:nvSpPr>
          <p:cNvPr id="41" name="Rettangolo 40"/>
          <p:cNvSpPr/>
          <p:nvPr/>
        </p:nvSpPr>
        <p:spPr>
          <a:xfrm>
            <a:off x="166619" y="3599067"/>
            <a:ext cx="423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i="1" dirty="0">
                <a:latin typeface="Arial" pitchFamily="34" charset="0"/>
              </a:rPr>
              <a:t>G</a:t>
            </a:r>
            <a:endParaRPr lang="it-IT" sz="2400" dirty="0"/>
          </a:p>
        </p:txBody>
      </p:sp>
      <p:cxnSp>
        <p:nvCxnSpPr>
          <p:cNvPr id="45" name="Connettore 1 44"/>
          <p:cNvCxnSpPr/>
          <p:nvPr/>
        </p:nvCxnSpPr>
        <p:spPr bwMode="auto">
          <a:xfrm flipH="1">
            <a:off x="1722501" y="2778241"/>
            <a:ext cx="517678" cy="697029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8" name="Connettore 1 47"/>
          <p:cNvCxnSpPr>
            <a:stCxn id="54" idx="7"/>
            <a:endCxn id="68" idx="4"/>
          </p:cNvCxnSpPr>
          <p:nvPr/>
        </p:nvCxnSpPr>
        <p:spPr bwMode="auto">
          <a:xfrm flipV="1">
            <a:off x="2277436" y="4371372"/>
            <a:ext cx="496751" cy="647497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1" name="Connettore 1 60"/>
          <p:cNvCxnSpPr>
            <a:stCxn id="57" idx="5"/>
            <a:endCxn id="70" idx="1"/>
          </p:cNvCxnSpPr>
          <p:nvPr/>
        </p:nvCxnSpPr>
        <p:spPr bwMode="auto">
          <a:xfrm>
            <a:off x="2320857" y="2822498"/>
            <a:ext cx="275751" cy="225929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5" name="Connettore 1 64"/>
          <p:cNvCxnSpPr>
            <a:stCxn id="56" idx="2"/>
            <a:endCxn id="53" idx="7"/>
          </p:cNvCxnSpPr>
          <p:nvPr/>
        </p:nvCxnSpPr>
        <p:spPr bwMode="auto">
          <a:xfrm flipH="1">
            <a:off x="1355317" y="3421218"/>
            <a:ext cx="312890" cy="178430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7" name="Connettore 1 66"/>
          <p:cNvCxnSpPr>
            <a:stCxn id="56" idx="4"/>
            <a:endCxn id="58" idx="7"/>
          </p:cNvCxnSpPr>
          <p:nvPr/>
        </p:nvCxnSpPr>
        <p:spPr bwMode="auto">
          <a:xfrm flipH="1">
            <a:off x="1366906" y="3500351"/>
            <a:ext cx="380434" cy="657801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2" name="Connettore 1 71"/>
          <p:cNvCxnSpPr>
            <a:stCxn id="68" idx="6"/>
            <a:endCxn id="71" idx="3"/>
          </p:cNvCxnSpPr>
          <p:nvPr/>
        </p:nvCxnSpPr>
        <p:spPr bwMode="auto">
          <a:xfrm flipV="1">
            <a:off x="2853320" y="4009121"/>
            <a:ext cx="284684" cy="283118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3" name="Connettore 1 72"/>
          <p:cNvCxnSpPr>
            <a:stCxn id="70" idx="6"/>
            <a:endCxn id="69" idx="1"/>
          </p:cNvCxnSpPr>
          <p:nvPr/>
        </p:nvCxnSpPr>
        <p:spPr bwMode="auto">
          <a:xfrm>
            <a:off x="2731696" y="3104382"/>
            <a:ext cx="257056" cy="105632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4" name="Connettore 1 73"/>
          <p:cNvCxnSpPr>
            <a:stCxn id="69" idx="4"/>
            <a:endCxn id="68" idx="7"/>
          </p:cNvCxnSpPr>
          <p:nvPr/>
        </p:nvCxnSpPr>
        <p:spPr bwMode="auto">
          <a:xfrm flipH="1">
            <a:off x="2830142" y="3345102"/>
            <a:ext cx="214565" cy="891182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5" name="Connettore 1 74"/>
          <p:cNvCxnSpPr>
            <a:stCxn id="70" idx="5"/>
            <a:endCxn id="71" idx="1"/>
          </p:cNvCxnSpPr>
          <p:nvPr/>
        </p:nvCxnSpPr>
        <p:spPr bwMode="auto">
          <a:xfrm>
            <a:off x="2708518" y="3160337"/>
            <a:ext cx="429486" cy="736874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6" name="Connettore 1 75"/>
          <p:cNvCxnSpPr>
            <a:stCxn id="69" idx="5"/>
            <a:endCxn id="71" idx="7"/>
          </p:cNvCxnSpPr>
          <p:nvPr/>
        </p:nvCxnSpPr>
        <p:spPr bwMode="auto">
          <a:xfrm>
            <a:off x="3100662" y="3321924"/>
            <a:ext cx="149252" cy="575287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8" name="Connettore 1 77"/>
          <p:cNvCxnSpPr>
            <a:stCxn id="57" idx="4"/>
            <a:endCxn id="54" idx="0"/>
          </p:cNvCxnSpPr>
          <p:nvPr/>
        </p:nvCxnSpPr>
        <p:spPr bwMode="auto">
          <a:xfrm flipH="1">
            <a:off x="2221481" y="2845676"/>
            <a:ext cx="43421" cy="2150015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1" name="Connettore 1 80"/>
          <p:cNvCxnSpPr>
            <a:stCxn id="79" idx="2"/>
          </p:cNvCxnSpPr>
          <p:nvPr/>
        </p:nvCxnSpPr>
        <p:spPr bwMode="auto">
          <a:xfrm flipH="1" flipV="1">
            <a:off x="1366906" y="4270062"/>
            <a:ext cx="80894" cy="76271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2" name="Connettore 1 81"/>
          <p:cNvCxnSpPr>
            <a:endCxn id="79" idx="0"/>
          </p:cNvCxnSpPr>
          <p:nvPr/>
        </p:nvCxnSpPr>
        <p:spPr bwMode="auto">
          <a:xfrm>
            <a:off x="1355317" y="3711558"/>
            <a:ext cx="171616" cy="555642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4" name="Connettore 1 83"/>
          <p:cNvCxnSpPr>
            <a:stCxn id="79" idx="4"/>
            <a:endCxn id="85" idx="0"/>
          </p:cNvCxnSpPr>
          <p:nvPr/>
        </p:nvCxnSpPr>
        <p:spPr bwMode="auto">
          <a:xfrm>
            <a:off x="1526933" y="4425466"/>
            <a:ext cx="128967" cy="331274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6" name="Connettore 1 85"/>
          <p:cNvCxnSpPr>
            <a:endCxn id="85" idx="7"/>
          </p:cNvCxnSpPr>
          <p:nvPr/>
        </p:nvCxnSpPr>
        <p:spPr bwMode="auto">
          <a:xfrm flipH="1">
            <a:off x="1711855" y="3477173"/>
            <a:ext cx="91440" cy="1302745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7" name="Connettore 1 86"/>
          <p:cNvCxnSpPr/>
          <p:nvPr/>
        </p:nvCxnSpPr>
        <p:spPr bwMode="auto">
          <a:xfrm>
            <a:off x="1582888" y="4402288"/>
            <a:ext cx="582638" cy="616581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342900" y="5562600"/>
            <a:ext cx="8458200" cy="1154162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300" dirty="0" smtClean="0">
                <a:latin typeface="+mn-lt"/>
              </a:rPr>
              <a:t>The </a:t>
            </a:r>
            <a:r>
              <a:rPr lang="en-US" sz="2300" b="1" dirty="0" smtClean="0">
                <a:latin typeface="+mn-lt"/>
              </a:rPr>
              <a:t>skeleton </a:t>
            </a:r>
            <a:r>
              <a:rPr lang="en-US" sz="2300" dirty="0" smtClean="0">
                <a:latin typeface="+mn-lt"/>
              </a:rPr>
              <a:t>of</a:t>
            </a:r>
            <a:r>
              <a:rPr lang="en-US" sz="2300" b="1" dirty="0" smtClean="0">
                <a:latin typeface="+mn-lt"/>
              </a:rPr>
              <a:t> </a:t>
            </a:r>
            <a:r>
              <a:rPr lang="en-US" sz="2300" dirty="0" smtClean="0">
                <a:latin typeface="+mn-lt"/>
                <a:cs typeface="Times New Roman" panose="02020603050405020304" pitchFamily="18" charset="0"/>
              </a:rPr>
              <a:t>µ</a:t>
            </a:r>
            <a:r>
              <a:rPr lang="en-US" sz="2300" dirty="0" smtClean="0">
                <a:latin typeface="+mn-lt"/>
              </a:rPr>
              <a:t> </a:t>
            </a:r>
            <a:r>
              <a:rPr lang="en-US" sz="2300" dirty="0">
                <a:latin typeface="+mn-lt"/>
              </a:rPr>
              <a:t>is the </a:t>
            </a:r>
            <a:r>
              <a:rPr lang="en-US" sz="2300" dirty="0" err="1" smtClean="0">
                <a:latin typeface="+mn-lt"/>
              </a:rPr>
              <a:t>biconnected</a:t>
            </a:r>
            <a:r>
              <a:rPr lang="en-US" sz="2300" dirty="0" smtClean="0">
                <a:latin typeface="+mn-lt"/>
              </a:rPr>
              <a:t> (multi)graph obtained from G</a:t>
            </a:r>
            <a:r>
              <a:rPr lang="en-US" sz="2300" baseline="-25000" dirty="0" smtClean="0">
                <a:latin typeface="+mn-lt"/>
                <a:cs typeface="Times New Roman" panose="02020603050405020304" pitchFamily="18" charset="0"/>
              </a:rPr>
              <a:t>µ </a:t>
            </a:r>
            <a:r>
              <a:rPr lang="en-US" sz="2300" dirty="0" smtClean="0">
                <a:latin typeface="+mn-lt"/>
                <a:cs typeface="Times New Roman" panose="02020603050405020304" pitchFamily="18" charset="0"/>
              </a:rPr>
              <a:t>by collapsing the pertinent graphs of the children of µ with a virtual edge, plus the reference edge</a:t>
            </a:r>
            <a:endParaRPr lang="it-IT" sz="2300" baseline="-25000" dirty="0">
              <a:latin typeface="+mn-lt"/>
            </a:endParaRPr>
          </a:p>
        </p:txBody>
      </p:sp>
      <p:sp>
        <p:nvSpPr>
          <p:cNvPr id="50" name="Oval 86"/>
          <p:cNvSpPr>
            <a:spLocks noChangeArrowheads="1"/>
          </p:cNvSpPr>
          <p:nvPr/>
        </p:nvSpPr>
        <p:spPr bwMode="auto">
          <a:xfrm>
            <a:off x="5966904" y="2057400"/>
            <a:ext cx="357696" cy="344146"/>
          </a:xfrm>
          <a:prstGeom prst="ellipse">
            <a:avLst/>
          </a:prstGeom>
          <a:solidFill>
            <a:srgbClr val="FFF0C1"/>
          </a:solidFill>
          <a:ln w="9525">
            <a:solidFill>
              <a:srgbClr val="F6960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P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1" name="Oval 86"/>
          <p:cNvSpPr>
            <a:spLocks noChangeArrowheads="1"/>
          </p:cNvSpPr>
          <p:nvPr/>
        </p:nvSpPr>
        <p:spPr bwMode="auto">
          <a:xfrm>
            <a:off x="5433504" y="2699753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2" name="Oval 86"/>
          <p:cNvSpPr>
            <a:spLocks noChangeArrowheads="1"/>
          </p:cNvSpPr>
          <p:nvPr/>
        </p:nvSpPr>
        <p:spPr bwMode="auto">
          <a:xfrm>
            <a:off x="7242760" y="2703600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55" name="Connettore 1 54"/>
          <p:cNvCxnSpPr>
            <a:stCxn id="50" idx="4"/>
            <a:endCxn id="51" idx="0"/>
          </p:cNvCxnSpPr>
          <p:nvPr/>
        </p:nvCxnSpPr>
        <p:spPr bwMode="auto">
          <a:xfrm flipH="1">
            <a:off x="5612352" y="2401546"/>
            <a:ext cx="533400" cy="298207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9" name="Connettore 1 58"/>
          <p:cNvCxnSpPr>
            <a:stCxn id="50" idx="4"/>
            <a:endCxn id="52" idx="1"/>
          </p:cNvCxnSpPr>
          <p:nvPr/>
        </p:nvCxnSpPr>
        <p:spPr bwMode="auto">
          <a:xfrm>
            <a:off x="6145752" y="2401546"/>
            <a:ext cx="1149391" cy="352453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0" name="Oval 86"/>
          <p:cNvSpPr>
            <a:spLocks noChangeArrowheads="1"/>
          </p:cNvSpPr>
          <p:nvPr/>
        </p:nvSpPr>
        <p:spPr bwMode="auto">
          <a:xfrm>
            <a:off x="5433504" y="3394059"/>
            <a:ext cx="357696" cy="344146"/>
          </a:xfrm>
          <a:prstGeom prst="ellipse">
            <a:avLst/>
          </a:prstGeom>
          <a:solidFill>
            <a:srgbClr val="FFF0C1"/>
          </a:solidFill>
          <a:ln w="9525">
            <a:solidFill>
              <a:srgbClr val="F6960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P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62" name="Oval 86"/>
          <p:cNvSpPr>
            <a:spLocks noChangeArrowheads="1"/>
          </p:cNvSpPr>
          <p:nvPr/>
        </p:nvSpPr>
        <p:spPr bwMode="auto">
          <a:xfrm>
            <a:off x="5010644" y="3375807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63" name="Oval 86"/>
          <p:cNvSpPr>
            <a:spLocks noChangeArrowheads="1"/>
          </p:cNvSpPr>
          <p:nvPr/>
        </p:nvSpPr>
        <p:spPr bwMode="auto">
          <a:xfrm>
            <a:off x="5840974" y="3370956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64" name="Connettore 1 63"/>
          <p:cNvCxnSpPr>
            <a:stCxn id="51" idx="4"/>
            <a:endCxn id="60" idx="0"/>
          </p:cNvCxnSpPr>
          <p:nvPr/>
        </p:nvCxnSpPr>
        <p:spPr bwMode="auto">
          <a:xfrm>
            <a:off x="5612352" y="3043899"/>
            <a:ext cx="0" cy="35016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6" name="Connettore 1 65"/>
          <p:cNvCxnSpPr>
            <a:stCxn id="51" idx="4"/>
            <a:endCxn id="62" idx="0"/>
          </p:cNvCxnSpPr>
          <p:nvPr/>
        </p:nvCxnSpPr>
        <p:spPr bwMode="auto">
          <a:xfrm flipH="1">
            <a:off x="5189492" y="3043899"/>
            <a:ext cx="422860" cy="33190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0" name="Connettore 1 79"/>
          <p:cNvCxnSpPr>
            <a:stCxn id="51" idx="4"/>
            <a:endCxn id="63" idx="0"/>
          </p:cNvCxnSpPr>
          <p:nvPr/>
        </p:nvCxnSpPr>
        <p:spPr bwMode="auto">
          <a:xfrm>
            <a:off x="5612352" y="3043899"/>
            <a:ext cx="407470" cy="327057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3" name="Oval 86"/>
          <p:cNvSpPr>
            <a:spLocks noChangeArrowheads="1"/>
          </p:cNvSpPr>
          <p:nvPr/>
        </p:nvSpPr>
        <p:spPr bwMode="auto">
          <a:xfrm>
            <a:off x="6819900" y="3385680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8" name="Oval 86"/>
          <p:cNvSpPr>
            <a:spLocks noChangeArrowheads="1"/>
          </p:cNvSpPr>
          <p:nvPr/>
        </p:nvSpPr>
        <p:spPr bwMode="auto">
          <a:xfrm>
            <a:off x="7795704" y="3380829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9" name="Oval 86"/>
          <p:cNvSpPr>
            <a:spLocks noChangeArrowheads="1"/>
          </p:cNvSpPr>
          <p:nvPr/>
        </p:nvSpPr>
        <p:spPr bwMode="auto">
          <a:xfrm>
            <a:off x="7333642" y="3373503"/>
            <a:ext cx="357696" cy="34414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it-IT" sz="1600" dirty="0">
                <a:solidFill>
                  <a:srgbClr val="000000"/>
                </a:solidFill>
                <a:latin typeface="Arial" pitchFamily="34" charset="0"/>
              </a:rPr>
              <a:t>R</a:t>
            </a:r>
          </a:p>
        </p:txBody>
      </p:sp>
      <p:cxnSp>
        <p:nvCxnSpPr>
          <p:cNvPr id="90" name="Connettore 1 89"/>
          <p:cNvCxnSpPr>
            <a:stCxn id="52" idx="4"/>
            <a:endCxn id="83" idx="0"/>
          </p:cNvCxnSpPr>
          <p:nvPr/>
        </p:nvCxnSpPr>
        <p:spPr bwMode="auto">
          <a:xfrm flipH="1">
            <a:off x="6998748" y="3047746"/>
            <a:ext cx="422860" cy="337934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1" name="Connettore 1 90"/>
          <p:cNvCxnSpPr>
            <a:stCxn id="52" idx="4"/>
            <a:endCxn id="89" idx="0"/>
          </p:cNvCxnSpPr>
          <p:nvPr/>
        </p:nvCxnSpPr>
        <p:spPr bwMode="auto">
          <a:xfrm>
            <a:off x="7421608" y="3047746"/>
            <a:ext cx="90882" cy="325757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2" name="Connettore 1 91"/>
          <p:cNvCxnSpPr>
            <a:stCxn id="52" idx="4"/>
            <a:endCxn id="88" idx="0"/>
          </p:cNvCxnSpPr>
          <p:nvPr/>
        </p:nvCxnSpPr>
        <p:spPr bwMode="auto">
          <a:xfrm>
            <a:off x="7421608" y="3047746"/>
            <a:ext cx="552944" cy="333083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3" name="Oval 86"/>
          <p:cNvSpPr>
            <a:spLocks noChangeArrowheads="1"/>
          </p:cNvSpPr>
          <p:nvPr/>
        </p:nvSpPr>
        <p:spPr bwMode="auto">
          <a:xfrm>
            <a:off x="5966904" y="2057400"/>
            <a:ext cx="357696" cy="344146"/>
          </a:xfrm>
          <a:prstGeom prst="ellipse">
            <a:avLst/>
          </a:prstGeom>
          <a:solidFill>
            <a:srgbClr val="FFF0C1"/>
          </a:solidFill>
          <a:ln w="28575">
            <a:solidFill>
              <a:srgbClr val="F6960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P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5" name="Oval 86"/>
          <p:cNvSpPr>
            <a:spLocks noChangeArrowheads="1"/>
          </p:cNvSpPr>
          <p:nvPr/>
        </p:nvSpPr>
        <p:spPr bwMode="auto">
          <a:xfrm>
            <a:off x="5966904" y="1576062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it-IT" sz="1600" dirty="0">
                <a:solidFill>
                  <a:srgbClr val="000000"/>
                </a:solidFill>
                <a:latin typeface="Arial" pitchFamily="34" charset="0"/>
              </a:rPr>
              <a:t>Q</a:t>
            </a:r>
          </a:p>
        </p:txBody>
      </p:sp>
      <p:sp>
        <p:nvSpPr>
          <p:cNvPr id="96" name="Rettangolo 95"/>
          <p:cNvSpPr/>
          <p:nvPr/>
        </p:nvSpPr>
        <p:spPr>
          <a:xfrm>
            <a:off x="5255433" y="1647080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i="1" dirty="0" smtClean="0">
                <a:latin typeface="Arial" pitchFamily="34" charset="0"/>
              </a:rPr>
              <a:t>T</a:t>
            </a:r>
            <a:endParaRPr lang="it-IT" sz="2400" dirty="0"/>
          </a:p>
        </p:txBody>
      </p:sp>
      <p:cxnSp>
        <p:nvCxnSpPr>
          <p:cNvPr id="97" name="Connettore 1 96"/>
          <p:cNvCxnSpPr/>
          <p:nvPr/>
        </p:nvCxnSpPr>
        <p:spPr bwMode="auto">
          <a:xfrm>
            <a:off x="6145752" y="1920208"/>
            <a:ext cx="0" cy="13719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8" name="Rettangolo 97"/>
          <p:cNvSpPr/>
          <p:nvPr/>
        </p:nvSpPr>
        <p:spPr>
          <a:xfrm>
            <a:off x="6477000" y="1998516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1" dirty="0">
                <a:latin typeface="Arial" pitchFamily="34" charset="0"/>
              </a:rPr>
              <a:t>µ</a:t>
            </a:r>
            <a:endParaRPr lang="it-IT" b="1" dirty="0"/>
          </a:p>
        </p:txBody>
      </p:sp>
      <p:sp>
        <p:nvSpPr>
          <p:cNvPr id="104" name="Oval 86"/>
          <p:cNvSpPr>
            <a:spLocks noChangeArrowheads="1"/>
          </p:cNvSpPr>
          <p:nvPr/>
        </p:nvSpPr>
        <p:spPr bwMode="auto">
          <a:xfrm>
            <a:off x="4886050" y="3985260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05" name="Connettore 1 104"/>
          <p:cNvCxnSpPr>
            <a:endCxn id="104" idx="0"/>
          </p:cNvCxnSpPr>
          <p:nvPr/>
        </p:nvCxnSpPr>
        <p:spPr bwMode="auto">
          <a:xfrm flipH="1">
            <a:off x="5064898" y="3738205"/>
            <a:ext cx="547454" cy="247055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6" name="Oval 86"/>
          <p:cNvSpPr>
            <a:spLocks noChangeArrowheads="1"/>
          </p:cNvSpPr>
          <p:nvPr/>
        </p:nvSpPr>
        <p:spPr bwMode="auto">
          <a:xfrm>
            <a:off x="4800600" y="4530004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7" name="Oval 86"/>
          <p:cNvSpPr>
            <a:spLocks noChangeArrowheads="1"/>
          </p:cNvSpPr>
          <p:nvPr/>
        </p:nvSpPr>
        <p:spPr bwMode="auto">
          <a:xfrm>
            <a:off x="4419600" y="4532654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08" name="Connettore 1 107"/>
          <p:cNvCxnSpPr>
            <a:stCxn id="104" idx="4"/>
            <a:endCxn id="107" idx="0"/>
          </p:cNvCxnSpPr>
          <p:nvPr/>
        </p:nvCxnSpPr>
        <p:spPr bwMode="auto">
          <a:xfrm flipH="1">
            <a:off x="4598448" y="4329406"/>
            <a:ext cx="466450" cy="20324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9" name="Connettore 1 108"/>
          <p:cNvCxnSpPr>
            <a:stCxn id="104" idx="4"/>
            <a:endCxn id="106" idx="0"/>
          </p:cNvCxnSpPr>
          <p:nvPr/>
        </p:nvCxnSpPr>
        <p:spPr bwMode="auto">
          <a:xfrm flipH="1">
            <a:off x="4979448" y="4329406"/>
            <a:ext cx="85450" cy="20059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0" name="Oval 86"/>
          <p:cNvSpPr>
            <a:spLocks noChangeArrowheads="1"/>
          </p:cNvSpPr>
          <p:nvPr/>
        </p:nvSpPr>
        <p:spPr bwMode="auto">
          <a:xfrm>
            <a:off x="5433504" y="4009121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11" name="Connettore 1 110"/>
          <p:cNvCxnSpPr>
            <a:stCxn id="60" idx="4"/>
            <a:endCxn id="110" idx="0"/>
          </p:cNvCxnSpPr>
          <p:nvPr/>
        </p:nvCxnSpPr>
        <p:spPr bwMode="auto">
          <a:xfrm>
            <a:off x="5612352" y="3738205"/>
            <a:ext cx="0" cy="270916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2" name="Oval 86"/>
          <p:cNvSpPr>
            <a:spLocks noChangeArrowheads="1"/>
          </p:cNvSpPr>
          <p:nvPr/>
        </p:nvSpPr>
        <p:spPr bwMode="auto">
          <a:xfrm>
            <a:off x="5638800" y="4553865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13" name="Oval 86"/>
          <p:cNvSpPr>
            <a:spLocks noChangeArrowheads="1"/>
          </p:cNvSpPr>
          <p:nvPr/>
        </p:nvSpPr>
        <p:spPr bwMode="auto">
          <a:xfrm>
            <a:off x="5257800" y="4556515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14" name="Connettore 1 113"/>
          <p:cNvCxnSpPr>
            <a:stCxn id="110" idx="4"/>
            <a:endCxn id="113" idx="0"/>
          </p:cNvCxnSpPr>
          <p:nvPr/>
        </p:nvCxnSpPr>
        <p:spPr bwMode="auto">
          <a:xfrm flipH="1">
            <a:off x="5436648" y="4353267"/>
            <a:ext cx="175704" cy="20324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5" name="Connettore 1 114"/>
          <p:cNvCxnSpPr>
            <a:stCxn id="110" idx="4"/>
            <a:endCxn id="112" idx="0"/>
          </p:cNvCxnSpPr>
          <p:nvPr/>
        </p:nvCxnSpPr>
        <p:spPr bwMode="auto">
          <a:xfrm>
            <a:off x="5612352" y="4353267"/>
            <a:ext cx="205296" cy="20059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6" name="Oval 86"/>
          <p:cNvSpPr>
            <a:spLocks noChangeArrowheads="1"/>
          </p:cNvSpPr>
          <p:nvPr/>
        </p:nvSpPr>
        <p:spPr bwMode="auto">
          <a:xfrm>
            <a:off x="5966904" y="4009121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17" name="Oval 86"/>
          <p:cNvSpPr>
            <a:spLocks noChangeArrowheads="1"/>
          </p:cNvSpPr>
          <p:nvPr/>
        </p:nvSpPr>
        <p:spPr bwMode="auto">
          <a:xfrm>
            <a:off x="6450552" y="4553865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18" name="Oval 86"/>
          <p:cNvSpPr>
            <a:spLocks noChangeArrowheads="1"/>
          </p:cNvSpPr>
          <p:nvPr/>
        </p:nvSpPr>
        <p:spPr bwMode="auto">
          <a:xfrm>
            <a:off x="6069552" y="4556515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19" name="Connettore 1 118"/>
          <p:cNvCxnSpPr>
            <a:stCxn id="116" idx="4"/>
            <a:endCxn id="118" idx="0"/>
          </p:cNvCxnSpPr>
          <p:nvPr/>
        </p:nvCxnSpPr>
        <p:spPr bwMode="auto">
          <a:xfrm>
            <a:off x="6145752" y="4353267"/>
            <a:ext cx="102648" cy="20324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0" name="Connettore 1 119"/>
          <p:cNvCxnSpPr>
            <a:stCxn id="116" idx="4"/>
            <a:endCxn id="117" idx="0"/>
          </p:cNvCxnSpPr>
          <p:nvPr/>
        </p:nvCxnSpPr>
        <p:spPr bwMode="auto">
          <a:xfrm>
            <a:off x="6145752" y="4353267"/>
            <a:ext cx="483648" cy="20059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1" name="Connettore 1 120"/>
          <p:cNvCxnSpPr>
            <a:stCxn id="60" idx="4"/>
            <a:endCxn id="116" idx="0"/>
          </p:cNvCxnSpPr>
          <p:nvPr/>
        </p:nvCxnSpPr>
        <p:spPr bwMode="auto">
          <a:xfrm>
            <a:off x="5612352" y="3738205"/>
            <a:ext cx="533400" cy="270916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2" name="Oval 86"/>
          <p:cNvSpPr>
            <a:spLocks noChangeArrowheads="1"/>
          </p:cNvSpPr>
          <p:nvPr/>
        </p:nvSpPr>
        <p:spPr bwMode="auto">
          <a:xfrm>
            <a:off x="6812802" y="3983429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23" name="Oval 86"/>
          <p:cNvSpPr>
            <a:spLocks noChangeArrowheads="1"/>
          </p:cNvSpPr>
          <p:nvPr/>
        </p:nvSpPr>
        <p:spPr bwMode="auto">
          <a:xfrm>
            <a:off x="7643132" y="3978578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24" name="Oval 86"/>
          <p:cNvSpPr>
            <a:spLocks noChangeArrowheads="1"/>
          </p:cNvSpPr>
          <p:nvPr/>
        </p:nvSpPr>
        <p:spPr bwMode="auto">
          <a:xfrm>
            <a:off x="7221360" y="3978578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25" name="Oval 86"/>
          <p:cNvSpPr>
            <a:spLocks noChangeArrowheads="1"/>
          </p:cNvSpPr>
          <p:nvPr/>
        </p:nvSpPr>
        <p:spPr bwMode="auto">
          <a:xfrm>
            <a:off x="8070946" y="3986079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27" name="Oval 86"/>
          <p:cNvSpPr>
            <a:spLocks noChangeArrowheads="1"/>
          </p:cNvSpPr>
          <p:nvPr/>
        </p:nvSpPr>
        <p:spPr bwMode="auto">
          <a:xfrm>
            <a:off x="8481504" y="3986079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29" name="Connettore 1 128"/>
          <p:cNvCxnSpPr>
            <a:endCxn id="122" idx="0"/>
          </p:cNvCxnSpPr>
          <p:nvPr/>
        </p:nvCxnSpPr>
        <p:spPr bwMode="auto">
          <a:xfrm flipH="1">
            <a:off x="6991650" y="3717649"/>
            <a:ext cx="506680" cy="26578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0" name="Connettore 1 129"/>
          <p:cNvCxnSpPr/>
          <p:nvPr/>
        </p:nvCxnSpPr>
        <p:spPr bwMode="auto">
          <a:xfrm flipH="1">
            <a:off x="7402208" y="3717649"/>
            <a:ext cx="96122" cy="260929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1" name="Connettore 1 130"/>
          <p:cNvCxnSpPr>
            <a:endCxn id="123" idx="0"/>
          </p:cNvCxnSpPr>
          <p:nvPr/>
        </p:nvCxnSpPr>
        <p:spPr bwMode="auto">
          <a:xfrm>
            <a:off x="7498330" y="3717649"/>
            <a:ext cx="323650" cy="260929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2" name="Connettore 1 131"/>
          <p:cNvCxnSpPr>
            <a:endCxn id="125" idx="0"/>
          </p:cNvCxnSpPr>
          <p:nvPr/>
        </p:nvCxnSpPr>
        <p:spPr bwMode="auto">
          <a:xfrm>
            <a:off x="7498330" y="3717649"/>
            <a:ext cx="751464" cy="26843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3" name="Connettore 1 132"/>
          <p:cNvCxnSpPr>
            <a:endCxn id="127" idx="0"/>
          </p:cNvCxnSpPr>
          <p:nvPr/>
        </p:nvCxnSpPr>
        <p:spPr bwMode="auto">
          <a:xfrm>
            <a:off x="7498330" y="3717649"/>
            <a:ext cx="1162022" cy="26843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" name="Arco 3"/>
          <p:cNvSpPr/>
          <p:nvPr/>
        </p:nvSpPr>
        <p:spPr bwMode="auto">
          <a:xfrm>
            <a:off x="3657600" y="1920208"/>
            <a:ext cx="914400" cy="914400"/>
          </a:xfrm>
          <a:prstGeom prst="arc">
            <a:avLst>
              <a:gd name="adj1" fmla="val 16200000"/>
              <a:gd name="adj2" fmla="val 5466103"/>
            </a:avLst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9" name="Arco 98"/>
          <p:cNvSpPr/>
          <p:nvPr/>
        </p:nvSpPr>
        <p:spPr bwMode="auto">
          <a:xfrm rot="10800000">
            <a:off x="3673395" y="1920208"/>
            <a:ext cx="914400" cy="914400"/>
          </a:xfrm>
          <a:prstGeom prst="arc">
            <a:avLst>
              <a:gd name="adj1" fmla="val 16200000"/>
              <a:gd name="adj2" fmla="val 5466103"/>
            </a:avLst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" name="Connettore 1 7"/>
          <p:cNvCxnSpPr>
            <a:stCxn id="99" idx="2"/>
            <a:endCxn id="99" idx="0"/>
          </p:cNvCxnSpPr>
          <p:nvPr/>
        </p:nvCxnSpPr>
        <p:spPr bwMode="auto">
          <a:xfrm flipH="1">
            <a:off x="4130595" y="1920293"/>
            <a:ext cx="8791" cy="914315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00" name="Ovale 99"/>
          <p:cNvSpPr/>
          <p:nvPr/>
        </p:nvSpPr>
        <p:spPr>
          <a:xfrm>
            <a:off x="4051462" y="2755475"/>
            <a:ext cx="158266" cy="158266"/>
          </a:xfrm>
          <a:prstGeom prst="ellipse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01" name="Ovale 100"/>
          <p:cNvSpPr/>
          <p:nvPr/>
        </p:nvSpPr>
        <p:spPr>
          <a:xfrm>
            <a:off x="4063207" y="1867655"/>
            <a:ext cx="158266" cy="158266"/>
          </a:xfrm>
          <a:prstGeom prst="ellipse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cxnSp>
        <p:nvCxnSpPr>
          <p:cNvPr id="10" name="Connettore 1 9"/>
          <p:cNvCxnSpPr/>
          <p:nvPr/>
        </p:nvCxnSpPr>
        <p:spPr bwMode="auto">
          <a:xfrm flipV="1">
            <a:off x="2596608" y="2401546"/>
            <a:ext cx="984792" cy="512195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53" name="Ovale 52"/>
          <p:cNvSpPr/>
          <p:nvPr/>
        </p:nvSpPr>
        <p:spPr>
          <a:xfrm>
            <a:off x="1220229" y="3576470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54" name="Ovale 53"/>
          <p:cNvSpPr/>
          <p:nvPr/>
        </p:nvSpPr>
        <p:spPr>
          <a:xfrm>
            <a:off x="2142348" y="4995691"/>
            <a:ext cx="158266" cy="158266"/>
          </a:xfrm>
          <a:prstGeom prst="ellipse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56" name="Ovale 55"/>
          <p:cNvSpPr/>
          <p:nvPr/>
        </p:nvSpPr>
        <p:spPr>
          <a:xfrm>
            <a:off x="1668207" y="3342085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 dirty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57" name="Ovale 56"/>
          <p:cNvSpPr/>
          <p:nvPr/>
        </p:nvSpPr>
        <p:spPr>
          <a:xfrm>
            <a:off x="2185769" y="2687410"/>
            <a:ext cx="158266" cy="158266"/>
          </a:xfrm>
          <a:prstGeom prst="ellipse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58" name="Ovale 57"/>
          <p:cNvSpPr/>
          <p:nvPr/>
        </p:nvSpPr>
        <p:spPr>
          <a:xfrm>
            <a:off x="1231818" y="4134974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68" name="Ovale 67"/>
          <p:cNvSpPr/>
          <p:nvPr/>
        </p:nvSpPr>
        <p:spPr>
          <a:xfrm>
            <a:off x="2695054" y="4213106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69" name="Ovale 68"/>
          <p:cNvSpPr/>
          <p:nvPr/>
        </p:nvSpPr>
        <p:spPr>
          <a:xfrm>
            <a:off x="2965574" y="3186836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70" name="Ovale 69"/>
          <p:cNvSpPr/>
          <p:nvPr/>
        </p:nvSpPr>
        <p:spPr>
          <a:xfrm>
            <a:off x="2573430" y="3025249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 dirty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71" name="Ovale 70"/>
          <p:cNvSpPr/>
          <p:nvPr/>
        </p:nvSpPr>
        <p:spPr>
          <a:xfrm>
            <a:off x="3114826" y="3874033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79" name="Ovale 78"/>
          <p:cNvSpPr/>
          <p:nvPr/>
        </p:nvSpPr>
        <p:spPr>
          <a:xfrm>
            <a:off x="1447800" y="4267200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85" name="Ovale 84"/>
          <p:cNvSpPr/>
          <p:nvPr/>
        </p:nvSpPr>
        <p:spPr>
          <a:xfrm>
            <a:off x="1576767" y="4756740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77923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SPQR-tree decomposition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2" name="Oval 86"/>
          <p:cNvSpPr>
            <a:spLocks noChangeArrowheads="1"/>
          </p:cNvSpPr>
          <p:nvPr/>
        </p:nvSpPr>
        <p:spPr bwMode="auto">
          <a:xfrm>
            <a:off x="5966904" y="2057400"/>
            <a:ext cx="357696" cy="344146"/>
          </a:xfrm>
          <a:prstGeom prst="ellipse">
            <a:avLst/>
          </a:prstGeom>
          <a:solidFill>
            <a:srgbClr val="FFF0C1"/>
          </a:solidFill>
          <a:ln w="9525">
            <a:solidFill>
              <a:srgbClr val="F6960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P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5" name="Oval 86"/>
          <p:cNvSpPr>
            <a:spLocks noChangeArrowheads="1"/>
          </p:cNvSpPr>
          <p:nvPr/>
        </p:nvSpPr>
        <p:spPr bwMode="auto">
          <a:xfrm>
            <a:off x="5433504" y="2699753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6" name="Oval 86"/>
          <p:cNvSpPr>
            <a:spLocks noChangeArrowheads="1"/>
          </p:cNvSpPr>
          <p:nvPr/>
        </p:nvSpPr>
        <p:spPr bwMode="auto">
          <a:xfrm>
            <a:off x="7242760" y="2703600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78" name="Connettore 1 77"/>
          <p:cNvCxnSpPr>
            <a:stCxn id="72" idx="4"/>
            <a:endCxn id="75" idx="0"/>
          </p:cNvCxnSpPr>
          <p:nvPr/>
        </p:nvCxnSpPr>
        <p:spPr bwMode="auto">
          <a:xfrm flipH="1">
            <a:off x="5612352" y="2401546"/>
            <a:ext cx="533400" cy="298207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9" name="Connettore 1 78"/>
          <p:cNvCxnSpPr>
            <a:stCxn id="72" idx="4"/>
            <a:endCxn id="76" idx="1"/>
          </p:cNvCxnSpPr>
          <p:nvPr/>
        </p:nvCxnSpPr>
        <p:spPr bwMode="auto">
          <a:xfrm>
            <a:off x="6145752" y="2401546"/>
            <a:ext cx="1149391" cy="352453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1" name="Oval 86"/>
          <p:cNvSpPr>
            <a:spLocks noChangeArrowheads="1"/>
          </p:cNvSpPr>
          <p:nvPr/>
        </p:nvSpPr>
        <p:spPr bwMode="auto">
          <a:xfrm>
            <a:off x="5433504" y="3394059"/>
            <a:ext cx="357696" cy="344146"/>
          </a:xfrm>
          <a:prstGeom prst="ellipse">
            <a:avLst/>
          </a:prstGeom>
          <a:solidFill>
            <a:srgbClr val="FFF0C1"/>
          </a:solidFill>
          <a:ln w="28575">
            <a:solidFill>
              <a:srgbClr val="F6960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P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2" name="Oval 86"/>
          <p:cNvSpPr>
            <a:spLocks noChangeArrowheads="1"/>
          </p:cNvSpPr>
          <p:nvPr/>
        </p:nvSpPr>
        <p:spPr bwMode="auto">
          <a:xfrm>
            <a:off x="5010644" y="3375807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4" name="Oval 86"/>
          <p:cNvSpPr>
            <a:spLocks noChangeArrowheads="1"/>
          </p:cNvSpPr>
          <p:nvPr/>
        </p:nvSpPr>
        <p:spPr bwMode="auto">
          <a:xfrm>
            <a:off x="5840974" y="3370956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85" name="Connettore 1 84"/>
          <p:cNvCxnSpPr>
            <a:stCxn id="75" idx="4"/>
            <a:endCxn id="81" idx="0"/>
          </p:cNvCxnSpPr>
          <p:nvPr/>
        </p:nvCxnSpPr>
        <p:spPr bwMode="auto">
          <a:xfrm>
            <a:off x="5612352" y="3043899"/>
            <a:ext cx="0" cy="35016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6" name="Connettore 1 85"/>
          <p:cNvCxnSpPr>
            <a:stCxn id="75" idx="4"/>
            <a:endCxn id="82" idx="0"/>
          </p:cNvCxnSpPr>
          <p:nvPr/>
        </p:nvCxnSpPr>
        <p:spPr bwMode="auto">
          <a:xfrm flipH="1">
            <a:off x="5189492" y="3043899"/>
            <a:ext cx="422860" cy="33190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7" name="Connettore 1 86"/>
          <p:cNvCxnSpPr>
            <a:stCxn id="75" idx="4"/>
            <a:endCxn id="84" idx="0"/>
          </p:cNvCxnSpPr>
          <p:nvPr/>
        </p:nvCxnSpPr>
        <p:spPr bwMode="auto">
          <a:xfrm>
            <a:off x="5612352" y="3043899"/>
            <a:ext cx="407470" cy="327057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8" name="Oval 86"/>
          <p:cNvSpPr>
            <a:spLocks noChangeArrowheads="1"/>
          </p:cNvSpPr>
          <p:nvPr/>
        </p:nvSpPr>
        <p:spPr bwMode="auto">
          <a:xfrm>
            <a:off x="6819900" y="3385680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9" name="Oval 86"/>
          <p:cNvSpPr>
            <a:spLocks noChangeArrowheads="1"/>
          </p:cNvSpPr>
          <p:nvPr/>
        </p:nvSpPr>
        <p:spPr bwMode="auto">
          <a:xfrm>
            <a:off x="7795704" y="3380829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0" name="Oval 86"/>
          <p:cNvSpPr>
            <a:spLocks noChangeArrowheads="1"/>
          </p:cNvSpPr>
          <p:nvPr/>
        </p:nvSpPr>
        <p:spPr bwMode="auto">
          <a:xfrm>
            <a:off x="7333642" y="3373503"/>
            <a:ext cx="357696" cy="34414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it-IT" sz="1600" dirty="0">
                <a:solidFill>
                  <a:srgbClr val="000000"/>
                </a:solidFill>
                <a:latin typeface="Arial" pitchFamily="34" charset="0"/>
              </a:rPr>
              <a:t>R</a:t>
            </a:r>
          </a:p>
        </p:txBody>
      </p:sp>
      <p:cxnSp>
        <p:nvCxnSpPr>
          <p:cNvPr id="91" name="Connettore 1 90"/>
          <p:cNvCxnSpPr>
            <a:stCxn id="76" idx="4"/>
            <a:endCxn id="88" idx="0"/>
          </p:cNvCxnSpPr>
          <p:nvPr/>
        </p:nvCxnSpPr>
        <p:spPr bwMode="auto">
          <a:xfrm flipH="1">
            <a:off x="6998748" y="3047746"/>
            <a:ext cx="422860" cy="337934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2" name="Connettore 1 91"/>
          <p:cNvCxnSpPr>
            <a:stCxn id="76" idx="4"/>
            <a:endCxn id="90" idx="0"/>
          </p:cNvCxnSpPr>
          <p:nvPr/>
        </p:nvCxnSpPr>
        <p:spPr bwMode="auto">
          <a:xfrm>
            <a:off x="7421608" y="3047746"/>
            <a:ext cx="90882" cy="325757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3" name="Connettore 1 92"/>
          <p:cNvCxnSpPr>
            <a:stCxn id="76" idx="4"/>
            <a:endCxn id="89" idx="0"/>
          </p:cNvCxnSpPr>
          <p:nvPr/>
        </p:nvCxnSpPr>
        <p:spPr bwMode="auto">
          <a:xfrm>
            <a:off x="7421608" y="3047746"/>
            <a:ext cx="552944" cy="333083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7" name="Rettangolo 56"/>
          <p:cNvSpPr/>
          <p:nvPr/>
        </p:nvSpPr>
        <p:spPr>
          <a:xfrm>
            <a:off x="166619" y="3599067"/>
            <a:ext cx="423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i="1" dirty="0">
                <a:latin typeface="Arial" pitchFamily="34" charset="0"/>
              </a:rPr>
              <a:t>G</a:t>
            </a:r>
            <a:endParaRPr lang="it-IT" sz="2400" dirty="0"/>
          </a:p>
        </p:txBody>
      </p:sp>
      <p:sp>
        <p:nvSpPr>
          <p:cNvPr id="58" name="Oval 86"/>
          <p:cNvSpPr>
            <a:spLocks noChangeArrowheads="1"/>
          </p:cNvSpPr>
          <p:nvPr/>
        </p:nvSpPr>
        <p:spPr bwMode="auto">
          <a:xfrm>
            <a:off x="5966904" y="2057400"/>
            <a:ext cx="357696" cy="344146"/>
          </a:xfrm>
          <a:prstGeom prst="ellipse">
            <a:avLst/>
          </a:prstGeom>
          <a:solidFill>
            <a:srgbClr val="FFF0C1"/>
          </a:solidFill>
          <a:ln w="9525">
            <a:solidFill>
              <a:srgbClr val="F6960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P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61" name="Oval 86"/>
          <p:cNvSpPr>
            <a:spLocks noChangeArrowheads="1"/>
          </p:cNvSpPr>
          <p:nvPr/>
        </p:nvSpPr>
        <p:spPr bwMode="auto">
          <a:xfrm>
            <a:off x="5966904" y="1576062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it-IT" sz="1600" dirty="0">
                <a:solidFill>
                  <a:srgbClr val="000000"/>
                </a:solidFill>
                <a:latin typeface="Arial" pitchFamily="34" charset="0"/>
              </a:rPr>
              <a:t>Q</a:t>
            </a:r>
          </a:p>
        </p:txBody>
      </p:sp>
      <p:sp>
        <p:nvSpPr>
          <p:cNvPr id="65" name="Rettangolo 64"/>
          <p:cNvSpPr/>
          <p:nvPr/>
        </p:nvSpPr>
        <p:spPr>
          <a:xfrm>
            <a:off x="5255433" y="1647080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i="1" dirty="0" smtClean="0">
                <a:latin typeface="Arial" pitchFamily="34" charset="0"/>
              </a:rPr>
              <a:t>T</a:t>
            </a:r>
            <a:endParaRPr lang="it-IT" sz="2400" dirty="0"/>
          </a:p>
        </p:txBody>
      </p:sp>
      <p:cxnSp>
        <p:nvCxnSpPr>
          <p:cNvPr id="66" name="Connettore 1 65"/>
          <p:cNvCxnSpPr/>
          <p:nvPr/>
        </p:nvCxnSpPr>
        <p:spPr bwMode="auto">
          <a:xfrm>
            <a:off x="6145752" y="1920208"/>
            <a:ext cx="0" cy="13719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4" name="Connettore 1 93"/>
          <p:cNvCxnSpPr/>
          <p:nvPr/>
        </p:nvCxnSpPr>
        <p:spPr bwMode="auto">
          <a:xfrm flipH="1">
            <a:off x="1722501" y="2778241"/>
            <a:ext cx="517678" cy="697029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5" name="Connettore 1 94"/>
          <p:cNvCxnSpPr>
            <a:stCxn id="99" idx="7"/>
            <a:endCxn id="108" idx="4"/>
          </p:cNvCxnSpPr>
          <p:nvPr/>
        </p:nvCxnSpPr>
        <p:spPr bwMode="auto">
          <a:xfrm flipV="1">
            <a:off x="2277436" y="4371372"/>
            <a:ext cx="496751" cy="647497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4" name="Connettore 1 103"/>
          <p:cNvCxnSpPr>
            <a:stCxn id="101" idx="5"/>
            <a:endCxn id="110" idx="1"/>
          </p:cNvCxnSpPr>
          <p:nvPr/>
        </p:nvCxnSpPr>
        <p:spPr bwMode="auto">
          <a:xfrm>
            <a:off x="2320857" y="2822498"/>
            <a:ext cx="275751" cy="225929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5" name="Connettore 1 104"/>
          <p:cNvCxnSpPr>
            <a:endCxn id="98" idx="7"/>
          </p:cNvCxnSpPr>
          <p:nvPr/>
        </p:nvCxnSpPr>
        <p:spPr bwMode="auto">
          <a:xfrm flipH="1">
            <a:off x="1355317" y="3421218"/>
            <a:ext cx="312890" cy="17843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7" name="Connettore 1 106"/>
          <p:cNvCxnSpPr>
            <a:endCxn id="102" idx="7"/>
          </p:cNvCxnSpPr>
          <p:nvPr/>
        </p:nvCxnSpPr>
        <p:spPr bwMode="auto">
          <a:xfrm flipH="1">
            <a:off x="1366906" y="3500351"/>
            <a:ext cx="380434" cy="657801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FFC0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112" name="Connettore 1 111"/>
          <p:cNvCxnSpPr>
            <a:stCxn id="108" idx="6"/>
            <a:endCxn id="111" idx="3"/>
          </p:cNvCxnSpPr>
          <p:nvPr/>
        </p:nvCxnSpPr>
        <p:spPr bwMode="auto">
          <a:xfrm flipV="1">
            <a:off x="2853320" y="4009121"/>
            <a:ext cx="284684" cy="28311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3" name="Connettore 1 112"/>
          <p:cNvCxnSpPr>
            <a:stCxn id="110" idx="6"/>
            <a:endCxn id="109" idx="1"/>
          </p:cNvCxnSpPr>
          <p:nvPr/>
        </p:nvCxnSpPr>
        <p:spPr bwMode="auto">
          <a:xfrm>
            <a:off x="2731696" y="3104382"/>
            <a:ext cx="257056" cy="10563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4" name="Connettore 1 113"/>
          <p:cNvCxnSpPr>
            <a:stCxn id="109" idx="4"/>
            <a:endCxn id="108" idx="7"/>
          </p:cNvCxnSpPr>
          <p:nvPr/>
        </p:nvCxnSpPr>
        <p:spPr bwMode="auto">
          <a:xfrm flipH="1">
            <a:off x="2830142" y="3345102"/>
            <a:ext cx="214565" cy="89118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5" name="Connettore 1 114"/>
          <p:cNvCxnSpPr>
            <a:stCxn id="110" idx="5"/>
            <a:endCxn id="111" idx="1"/>
          </p:cNvCxnSpPr>
          <p:nvPr/>
        </p:nvCxnSpPr>
        <p:spPr bwMode="auto">
          <a:xfrm>
            <a:off x="2708518" y="3160337"/>
            <a:ext cx="429486" cy="736874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6" name="Connettore 1 115"/>
          <p:cNvCxnSpPr>
            <a:stCxn id="109" idx="5"/>
            <a:endCxn id="111" idx="7"/>
          </p:cNvCxnSpPr>
          <p:nvPr/>
        </p:nvCxnSpPr>
        <p:spPr bwMode="auto">
          <a:xfrm>
            <a:off x="3100662" y="3321924"/>
            <a:ext cx="149252" cy="575287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8" name="Connettore 1 117"/>
          <p:cNvCxnSpPr>
            <a:stCxn id="101" idx="4"/>
            <a:endCxn id="99" idx="0"/>
          </p:cNvCxnSpPr>
          <p:nvPr/>
        </p:nvCxnSpPr>
        <p:spPr bwMode="auto">
          <a:xfrm flipH="1">
            <a:off x="2221481" y="2845676"/>
            <a:ext cx="43421" cy="2150015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0" name="Connettore 1 79"/>
          <p:cNvCxnSpPr/>
          <p:nvPr/>
        </p:nvCxnSpPr>
        <p:spPr bwMode="auto">
          <a:xfrm flipH="1" flipV="1">
            <a:off x="1366906" y="4270062"/>
            <a:ext cx="80894" cy="76271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3" name="Connettore 1 82"/>
          <p:cNvCxnSpPr/>
          <p:nvPr/>
        </p:nvCxnSpPr>
        <p:spPr bwMode="auto">
          <a:xfrm>
            <a:off x="1355317" y="3711558"/>
            <a:ext cx="171616" cy="555642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FFC0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120" name="Connettore 1 119"/>
          <p:cNvCxnSpPr>
            <a:endCxn id="122" idx="0"/>
          </p:cNvCxnSpPr>
          <p:nvPr/>
        </p:nvCxnSpPr>
        <p:spPr bwMode="auto">
          <a:xfrm>
            <a:off x="1526933" y="4425466"/>
            <a:ext cx="128967" cy="331274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4" name="Connettore 1 123"/>
          <p:cNvCxnSpPr>
            <a:endCxn id="122" idx="7"/>
          </p:cNvCxnSpPr>
          <p:nvPr/>
        </p:nvCxnSpPr>
        <p:spPr bwMode="auto">
          <a:xfrm flipH="1">
            <a:off x="1711855" y="3477173"/>
            <a:ext cx="91440" cy="1302745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5" name="Connettore 1 124"/>
          <p:cNvCxnSpPr/>
          <p:nvPr/>
        </p:nvCxnSpPr>
        <p:spPr bwMode="auto">
          <a:xfrm>
            <a:off x="1582888" y="4402288"/>
            <a:ext cx="582638" cy="616581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9" name="Oval 86"/>
          <p:cNvSpPr>
            <a:spLocks noChangeArrowheads="1"/>
          </p:cNvSpPr>
          <p:nvPr/>
        </p:nvSpPr>
        <p:spPr bwMode="auto">
          <a:xfrm>
            <a:off x="4886050" y="3985260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30" name="Connettore 1 129"/>
          <p:cNvCxnSpPr>
            <a:endCxn id="129" idx="0"/>
          </p:cNvCxnSpPr>
          <p:nvPr/>
        </p:nvCxnSpPr>
        <p:spPr bwMode="auto">
          <a:xfrm flipH="1">
            <a:off x="5064898" y="3738205"/>
            <a:ext cx="547454" cy="247055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1" name="Oval 86"/>
          <p:cNvSpPr>
            <a:spLocks noChangeArrowheads="1"/>
          </p:cNvSpPr>
          <p:nvPr/>
        </p:nvSpPr>
        <p:spPr bwMode="auto">
          <a:xfrm>
            <a:off x="4800600" y="4530004"/>
            <a:ext cx="357696" cy="344146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C000"/>
            </a:solidFill>
            <a:prstDash val="sysDash"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32" name="Oval 86"/>
          <p:cNvSpPr>
            <a:spLocks noChangeArrowheads="1"/>
          </p:cNvSpPr>
          <p:nvPr/>
        </p:nvSpPr>
        <p:spPr bwMode="auto">
          <a:xfrm>
            <a:off x="4419600" y="4532654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33" name="Connettore 1 132"/>
          <p:cNvCxnSpPr>
            <a:stCxn id="129" idx="4"/>
            <a:endCxn id="132" idx="0"/>
          </p:cNvCxnSpPr>
          <p:nvPr/>
        </p:nvCxnSpPr>
        <p:spPr bwMode="auto">
          <a:xfrm flipH="1">
            <a:off x="4598448" y="4329406"/>
            <a:ext cx="466450" cy="20324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4" name="Connettore 1 133"/>
          <p:cNvCxnSpPr>
            <a:stCxn id="129" idx="4"/>
            <a:endCxn id="131" idx="0"/>
          </p:cNvCxnSpPr>
          <p:nvPr/>
        </p:nvCxnSpPr>
        <p:spPr bwMode="auto">
          <a:xfrm flipH="1">
            <a:off x="4979448" y="4329406"/>
            <a:ext cx="85450" cy="20059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5" name="Oval 86"/>
          <p:cNvSpPr>
            <a:spLocks noChangeArrowheads="1"/>
          </p:cNvSpPr>
          <p:nvPr/>
        </p:nvSpPr>
        <p:spPr bwMode="auto">
          <a:xfrm>
            <a:off x="5433504" y="4009121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36" name="Connettore 1 135"/>
          <p:cNvCxnSpPr>
            <a:stCxn id="81" idx="4"/>
            <a:endCxn id="135" idx="0"/>
          </p:cNvCxnSpPr>
          <p:nvPr/>
        </p:nvCxnSpPr>
        <p:spPr bwMode="auto">
          <a:xfrm>
            <a:off x="5612352" y="3738205"/>
            <a:ext cx="0" cy="270916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7" name="Oval 86"/>
          <p:cNvSpPr>
            <a:spLocks noChangeArrowheads="1"/>
          </p:cNvSpPr>
          <p:nvPr/>
        </p:nvSpPr>
        <p:spPr bwMode="auto">
          <a:xfrm>
            <a:off x="5638800" y="4553865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38" name="Oval 86"/>
          <p:cNvSpPr>
            <a:spLocks noChangeArrowheads="1"/>
          </p:cNvSpPr>
          <p:nvPr/>
        </p:nvSpPr>
        <p:spPr bwMode="auto">
          <a:xfrm>
            <a:off x="5257800" y="4556515"/>
            <a:ext cx="357696" cy="344146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C000"/>
            </a:solidFill>
            <a:prstDash val="sysDash"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39" name="Connettore 1 138"/>
          <p:cNvCxnSpPr>
            <a:stCxn id="135" idx="4"/>
            <a:endCxn id="138" idx="0"/>
          </p:cNvCxnSpPr>
          <p:nvPr/>
        </p:nvCxnSpPr>
        <p:spPr bwMode="auto">
          <a:xfrm flipH="1">
            <a:off x="5436648" y="4353267"/>
            <a:ext cx="175704" cy="20324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0" name="Connettore 1 139"/>
          <p:cNvCxnSpPr>
            <a:stCxn id="135" idx="4"/>
            <a:endCxn id="137" idx="0"/>
          </p:cNvCxnSpPr>
          <p:nvPr/>
        </p:nvCxnSpPr>
        <p:spPr bwMode="auto">
          <a:xfrm>
            <a:off x="5612352" y="4353267"/>
            <a:ext cx="205296" cy="20059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3" name="Oval 86"/>
          <p:cNvSpPr>
            <a:spLocks noChangeArrowheads="1"/>
          </p:cNvSpPr>
          <p:nvPr/>
        </p:nvSpPr>
        <p:spPr bwMode="auto">
          <a:xfrm>
            <a:off x="5966904" y="4009121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6" name="Oval 86"/>
          <p:cNvSpPr>
            <a:spLocks noChangeArrowheads="1"/>
          </p:cNvSpPr>
          <p:nvPr/>
        </p:nvSpPr>
        <p:spPr bwMode="auto">
          <a:xfrm>
            <a:off x="6450552" y="4553865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19" name="Oval 86"/>
          <p:cNvSpPr>
            <a:spLocks noChangeArrowheads="1"/>
          </p:cNvSpPr>
          <p:nvPr/>
        </p:nvSpPr>
        <p:spPr bwMode="auto">
          <a:xfrm>
            <a:off x="6069552" y="4556515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21" name="Connettore 1 120"/>
          <p:cNvCxnSpPr>
            <a:stCxn id="103" idx="4"/>
            <a:endCxn id="119" idx="0"/>
          </p:cNvCxnSpPr>
          <p:nvPr/>
        </p:nvCxnSpPr>
        <p:spPr bwMode="auto">
          <a:xfrm>
            <a:off x="6145752" y="4353267"/>
            <a:ext cx="102648" cy="20324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3" name="Connettore 1 122"/>
          <p:cNvCxnSpPr>
            <a:stCxn id="103" idx="4"/>
            <a:endCxn id="106" idx="0"/>
          </p:cNvCxnSpPr>
          <p:nvPr/>
        </p:nvCxnSpPr>
        <p:spPr bwMode="auto">
          <a:xfrm>
            <a:off x="6145752" y="4353267"/>
            <a:ext cx="483648" cy="20059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6" name="Connettore 1 125"/>
          <p:cNvCxnSpPr>
            <a:stCxn id="81" idx="4"/>
            <a:endCxn id="103" idx="0"/>
          </p:cNvCxnSpPr>
          <p:nvPr/>
        </p:nvCxnSpPr>
        <p:spPr bwMode="auto">
          <a:xfrm>
            <a:off x="5612352" y="3738205"/>
            <a:ext cx="533400" cy="270916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6" name="Oval 86"/>
          <p:cNvSpPr>
            <a:spLocks noChangeArrowheads="1"/>
          </p:cNvSpPr>
          <p:nvPr/>
        </p:nvSpPr>
        <p:spPr bwMode="auto">
          <a:xfrm>
            <a:off x="6812802" y="3983429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7" name="Oval 86"/>
          <p:cNvSpPr>
            <a:spLocks noChangeArrowheads="1"/>
          </p:cNvSpPr>
          <p:nvPr/>
        </p:nvSpPr>
        <p:spPr bwMode="auto">
          <a:xfrm>
            <a:off x="7643132" y="3978578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27" name="Oval 86"/>
          <p:cNvSpPr>
            <a:spLocks noChangeArrowheads="1"/>
          </p:cNvSpPr>
          <p:nvPr/>
        </p:nvSpPr>
        <p:spPr bwMode="auto">
          <a:xfrm>
            <a:off x="7221360" y="3978578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28" name="Oval 86"/>
          <p:cNvSpPr>
            <a:spLocks noChangeArrowheads="1"/>
          </p:cNvSpPr>
          <p:nvPr/>
        </p:nvSpPr>
        <p:spPr bwMode="auto">
          <a:xfrm>
            <a:off x="8070946" y="3986079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42" name="Oval 86"/>
          <p:cNvSpPr>
            <a:spLocks noChangeArrowheads="1"/>
          </p:cNvSpPr>
          <p:nvPr/>
        </p:nvSpPr>
        <p:spPr bwMode="auto">
          <a:xfrm>
            <a:off x="8481504" y="3986079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44" name="Connettore 1 143"/>
          <p:cNvCxnSpPr>
            <a:endCxn id="96" idx="0"/>
          </p:cNvCxnSpPr>
          <p:nvPr/>
        </p:nvCxnSpPr>
        <p:spPr bwMode="auto">
          <a:xfrm flipH="1">
            <a:off x="6991650" y="3717649"/>
            <a:ext cx="506680" cy="26578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5" name="Connettore 1 144"/>
          <p:cNvCxnSpPr/>
          <p:nvPr/>
        </p:nvCxnSpPr>
        <p:spPr bwMode="auto">
          <a:xfrm flipH="1">
            <a:off x="7402208" y="3717649"/>
            <a:ext cx="96122" cy="260929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6" name="Connettore 1 145"/>
          <p:cNvCxnSpPr>
            <a:endCxn id="97" idx="0"/>
          </p:cNvCxnSpPr>
          <p:nvPr/>
        </p:nvCxnSpPr>
        <p:spPr bwMode="auto">
          <a:xfrm>
            <a:off x="7498330" y="3717649"/>
            <a:ext cx="323650" cy="260929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7" name="Connettore 1 146"/>
          <p:cNvCxnSpPr>
            <a:endCxn id="128" idx="0"/>
          </p:cNvCxnSpPr>
          <p:nvPr/>
        </p:nvCxnSpPr>
        <p:spPr bwMode="auto">
          <a:xfrm>
            <a:off x="7498330" y="3717649"/>
            <a:ext cx="751464" cy="26843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8" name="Connettore 1 147"/>
          <p:cNvCxnSpPr>
            <a:endCxn id="142" idx="0"/>
          </p:cNvCxnSpPr>
          <p:nvPr/>
        </p:nvCxnSpPr>
        <p:spPr bwMode="auto">
          <a:xfrm>
            <a:off x="7498330" y="3717649"/>
            <a:ext cx="1162022" cy="26843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0" name="Text Box 7"/>
          <p:cNvSpPr txBox="1">
            <a:spLocks noChangeArrowheads="1"/>
          </p:cNvSpPr>
          <p:nvPr/>
        </p:nvSpPr>
        <p:spPr bwMode="auto">
          <a:xfrm>
            <a:off x="342900" y="5336738"/>
            <a:ext cx="8458200" cy="1292662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600" b="1" dirty="0" smtClean="0">
                <a:latin typeface="Arial" pitchFamily="34" charset="0"/>
              </a:rPr>
              <a:t>key property</a:t>
            </a:r>
            <a:r>
              <a:rPr lang="en-US" sz="2600" dirty="0" smtClean="0">
                <a:latin typeface="Arial" pitchFamily="34" charset="0"/>
              </a:rPr>
              <a:t> </a:t>
            </a:r>
            <a:r>
              <a:rPr lang="en-US" sz="2600" b="1" dirty="0" smtClean="0">
                <a:latin typeface="Arial" pitchFamily="34" charset="0"/>
              </a:rPr>
              <a:t>1</a:t>
            </a:r>
            <a:r>
              <a:rPr lang="en-US" sz="2600" dirty="0">
                <a:latin typeface="Arial" pitchFamily="34" charset="0"/>
              </a:rPr>
              <a:t>:</a:t>
            </a:r>
            <a:r>
              <a:rPr lang="en-US" sz="2600" dirty="0" smtClean="0">
                <a:latin typeface="Arial" pitchFamily="34" charset="0"/>
              </a:rPr>
              <a:t> internal P-nodes have </a:t>
            </a:r>
            <a:r>
              <a:rPr lang="en-US" sz="2600" b="1" dirty="0" smtClean="0">
                <a:latin typeface="Arial" pitchFamily="34" charset="0"/>
              </a:rPr>
              <a:t>at most three children</a:t>
            </a:r>
            <a:r>
              <a:rPr lang="en-US" sz="2600" dirty="0">
                <a:latin typeface="Arial" pitchFamily="34" charset="0"/>
              </a:rPr>
              <a:t> </a:t>
            </a:r>
            <a:r>
              <a:rPr lang="en-US" sz="2600" dirty="0" smtClean="0">
                <a:latin typeface="Arial" pitchFamily="34" charset="0"/>
              </a:rPr>
              <a:t>and, in this case, </a:t>
            </a:r>
            <a:r>
              <a:rPr lang="en-US" sz="2600" b="1" dirty="0" smtClean="0">
                <a:latin typeface="Arial" pitchFamily="34" charset="0"/>
              </a:rPr>
              <a:t>two are S-nodes that cross </a:t>
            </a:r>
            <a:r>
              <a:rPr lang="en-US" sz="2600" dirty="0" smtClean="0">
                <a:latin typeface="Arial" pitchFamily="34" charset="0"/>
              </a:rPr>
              <a:t>and the other one is either a Q-node or an S-node</a:t>
            </a:r>
            <a:endParaRPr lang="en-US" sz="2600" b="1" baseline="-25000" dirty="0">
              <a:latin typeface="Arial" pitchFamily="34" charset="0"/>
            </a:endParaRPr>
          </a:p>
        </p:txBody>
      </p:sp>
      <p:sp>
        <p:nvSpPr>
          <p:cNvPr id="98" name="Ovale 97"/>
          <p:cNvSpPr/>
          <p:nvPr/>
        </p:nvSpPr>
        <p:spPr>
          <a:xfrm>
            <a:off x="1220229" y="3576470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rgbClr val="F6960A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99" name="Ovale 98"/>
          <p:cNvSpPr/>
          <p:nvPr/>
        </p:nvSpPr>
        <p:spPr>
          <a:xfrm>
            <a:off x="2142348" y="4995691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01" name="Ovale 100"/>
          <p:cNvSpPr/>
          <p:nvPr/>
        </p:nvSpPr>
        <p:spPr>
          <a:xfrm>
            <a:off x="2185769" y="2687410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02" name="Ovale 101"/>
          <p:cNvSpPr/>
          <p:nvPr/>
        </p:nvSpPr>
        <p:spPr>
          <a:xfrm>
            <a:off x="1231818" y="4134974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rgbClr val="F6960A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08" name="Ovale 107"/>
          <p:cNvSpPr/>
          <p:nvPr/>
        </p:nvSpPr>
        <p:spPr>
          <a:xfrm>
            <a:off x="2695054" y="4213106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09" name="Ovale 108"/>
          <p:cNvSpPr/>
          <p:nvPr/>
        </p:nvSpPr>
        <p:spPr>
          <a:xfrm>
            <a:off x="2965574" y="3186836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10" name="Ovale 109"/>
          <p:cNvSpPr/>
          <p:nvPr/>
        </p:nvSpPr>
        <p:spPr>
          <a:xfrm>
            <a:off x="2573430" y="3025249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 dirty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11" name="Ovale 110"/>
          <p:cNvSpPr/>
          <p:nvPr/>
        </p:nvSpPr>
        <p:spPr>
          <a:xfrm>
            <a:off x="3114826" y="3874033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22" name="Ovale 121"/>
          <p:cNvSpPr/>
          <p:nvPr/>
        </p:nvSpPr>
        <p:spPr>
          <a:xfrm>
            <a:off x="1576767" y="4756740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rgbClr val="F6960A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49" name="Ovale 148"/>
          <p:cNvSpPr/>
          <p:nvPr/>
        </p:nvSpPr>
        <p:spPr>
          <a:xfrm>
            <a:off x="1447800" y="4267200"/>
            <a:ext cx="158266" cy="158266"/>
          </a:xfrm>
          <a:prstGeom prst="ellipse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50" name="Ovale 149"/>
          <p:cNvSpPr/>
          <p:nvPr/>
        </p:nvSpPr>
        <p:spPr>
          <a:xfrm>
            <a:off x="1668207" y="3342085"/>
            <a:ext cx="158266" cy="158266"/>
          </a:xfrm>
          <a:prstGeom prst="ellipse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 dirty="0">
              <a:solidFill>
                <a:sysClr val="window" lastClr="FFFFFF"/>
              </a:solidFill>
              <a:latin typeface="Calibri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099281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SPQR-tree decomposition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2" name="Oval 86"/>
          <p:cNvSpPr>
            <a:spLocks noChangeArrowheads="1"/>
          </p:cNvSpPr>
          <p:nvPr/>
        </p:nvSpPr>
        <p:spPr bwMode="auto">
          <a:xfrm>
            <a:off x="5966904" y="2057400"/>
            <a:ext cx="357696" cy="344146"/>
          </a:xfrm>
          <a:prstGeom prst="ellipse">
            <a:avLst/>
          </a:prstGeom>
          <a:solidFill>
            <a:srgbClr val="FFF0C1"/>
          </a:solidFill>
          <a:ln w="9525">
            <a:solidFill>
              <a:srgbClr val="F6960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P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5" name="Oval 86"/>
          <p:cNvSpPr>
            <a:spLocks noChangeArrowheads="1"/>
          </p:cNvSpPr>
          <p:nvPr/>
        </p:nvSpPr>
        <p:spPr bwMode="auto">
          <a:xfrm>
            <a:off x="5433504" y="2699753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6" name="Oval 86"/>
          <p:cNvSpPr>
            <a:spLocks noChangeArrowheads="1"/>
          </p:cNvSpPr>
          <p:nvPr/>
        </p:nvSpPr>
        <p:spPr bwMode="auto">
          <a:xfrm>
            <a:off x="7242760" y="2703600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78" name="Connettore 1 77"/>
          <p:cNvCxnSpPr>
            <a:stCxn id="72" idx="4"/>
            <a:endCxn id="75" idx="0"/>
          </p:cNvCxnSpPr>
          <p:nvPr/>
        </p:nvCxnSpPr>
        <p:spPr bwMode="auto">
          <a:xfrm flipH="1">
            <a:off x="5612352" y="2401546"/>
            <a:ext cx="533400" cy="298207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9" name="Connettore 1 78"/>
          <p:cNvCxnSpPr>
            <a:stCxn id="72" idx="4"/>
            <a:endCxn id="76" idx="1"/>
          </p:cNvCxnSpPr>
          <p:nvPr/>
        </p:nvCxnSpPr>
        <p:spPr bwMode="auto">
          <a:xfrm>
            <a:off x="6145752" y="2401546"/>
            <a:ext cx="1149391" cy="352453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1" name="Oval 86"/>
          <p:cNvSpPr>
            <a:spLocks noChangeArrowheads="1"/>
          </p:cNvSpPr>
          <p:nvPr/>
        </p:nvSpPr>
        <p:spPr bwMode="auto">
          <a:xfrm>
            <a:off x="5433504" y="3394059"/>
            <a:ext cx="357696" cy="344146"/>
          </a:xfrm>
          <a:prstGeom prst="ellipse">
            <a:avLst/>
          </a:prstGeom>
          <a:solidFill>
            <a:srgbClr val="FFF0C1"/>
          </a:solidFill>
          <a:ln w="9525">
            <a:solidFill>
              <a:srgbClr val="F6960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P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2" name="Oval 86"/>
          <p:cNvSpPr>
            <a:spLocks noChangeArrowheads="1"/>
          </p:cNvSpPr>
          <p:nvPr/>
        </p:nvSpPr>
        <p:spPr bwMode="auto">
          <a:xfrm>
            <a:off x="5010644" y="3375807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4" name="Oval 86"/>
          <p:cNvSpPr>
            <a:spLocks noChangeArrowheads="1"/>
          </p:cNvSpPr>
          <p:nvPr/>
        </p:nvSpPr>
        <p:spPr bwMode="auto">
          <a:xfrm>
            <a:off x="5840974" y="3370956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85" name="Connettore 1 84"/>
          <p:cNvCxnSpPr>
            <a:stCxn id="75" idx="4"/>
            <a:endCxn id="81" idx="0"/>
          </p:cNvCxnSpPr>
          <p:nvPr/>
        </p:nvCxnSpPr>
        <p:spPr bwMode="auto">
          <a:xfrm>
            <a:off x="5612352" y="3043899"/>
            <a:ext cx="0" cy="35016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6" name="Connettore 1 85"/>
          <p:cNvCxnSpPr>
            <a:stCxn id="75" idx="4"/>
            <a:endCxn id="82" idx="0"/>
          </p:cNvCxnSpPr>
          <p:nvPr/>
        </p:nvCxnSpPr>
        <p:spPr bwMode="auto">
          <a:xfrm flipH="1">
            <a:off x="5189492" y="3043899"/>
            <a:ext cx="422860" cy="33190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7" name="Connettore 1 86"/>
          <p:cNvCxnSpPr>
            <a:stCxn id="75" idx="4"/>
            <a:endCxn id="84" idx="0"/>
          </p:cNvCxnSpPr>
          <p:nvPr/>
        </p:nvCxnSpPr>
        <p:spPr bwMode="auto">
          <a:xfrm>
            <a:off x="5612352" y="3043899"/>
            <a:ext cx="407470" cy="327057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8" name="Oval 86"/>
          <p:cNvSpPr>
            <a:spLocks noChangeArrowheads="1"/>
          </p:cNvSpPr>
          <p:nvPr/>
        </p:nvSpPr>
        <p:spPr bwMode="auto">
          <a:xfrm>
            <a:off x="6819900" y="3385680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9" name="Oval 86"/>
          <p:cNvSpPr>
            <a:spLocks noChangeArrowheads="1"/>
          </p:cNvSpPr>
          <p:nvPr/>
        </p:nvSpPr>
        <p:spPr bwMode="auto">
          <a:xfrm>
            <a:off x="7795704" y="3380829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0" name="Oval 86"/>
          <p:cNvSpPr>
            <a:spLocks noChangeArrowheads="1"/>
          </p:cNvSpPr>
          <p:nvPr/>
        </p:nvSpPr>
        <p:spPr bwMode="auto">
          <a:xfrm>
            <a:off x="7333642" y="3373503"/>
            <a:ext cx="357696" cy="34414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it-IT" sz="1600" dirty="0">
                <a:solidFill>
                  <a:srgbClr val="000000"/>
                </a:solidFill>
                <a:latin typeface="Arial" pitchFamily="34" charset="0"/>
              </a:rPr>
              <a:t>R</a:t>
            </a:r>
          </a:p>
        </p:txBody>
      </p:sp>
      <p:cxnSp>
        <p:nvCxnSpPr>
          <p:cNvPr id="91" name="Connettore 1 90"/>
          <p:cNvCxnSpPr>
            <a:stCxn id="76" idx="4"/>
            <a:endCxn id="88" idx="0"/>
          </p:cNvCxnSpPr>
          <p:nvPr/>
        </p:nvCxnSpPr>
        <p:spPr bwMode="auto">
          <a:xfrm flipH="1">
            <a:off x="6998748" y="3047746"/>
            <a:ext cx="422860" cy="337934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2" name="Connettore 1 91"/>
          <p:cNvCxnSpPr>
            <a:stCxn id="76" idx="4"/>
            <a:endCxn id="90" idx="0"/>
          </p:cNvCxnSpPr>
          <p:nvPr/>
        </p:nvCxnSpPr>
        <p:spPr bwMode="auto">
          <a:xfrm>
            <a:off x="7421608" y="3047746"/>
            <a:ext cx="90882" cy="325757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3" name="Connettore 1 92"/>
          <p:cNvCxnSpPr>
            <a:stCxn id="76" idx="4"/>
            <a:endCxn id="89" idx="0"/>
          </p:cNvCxnSpPr>
          <p:nvPr/>
        </p:nvCxnSpPr>
        <p:spPr bwMode="auto">
          <a:xfrm>
            <a:off x="7421608" y="3047746"/>
            <a:ext cx="552944" cy="333083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7" name="Rettangolo 56"/>
          <p:cNvSpPr/>
          <p:nvPr/>
        </p:nvSpPr>
        <p:spPr>
          <a:xfrm>
            <a:off x="166619" y="3599067"/>
            <a:ext cx="423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i="1" dirty="0">
                <a:latin typeface="Arial" pitchFamily="34" charset="0"/>
              </a:rPr>
              <a:t>G</a:t>
            </a:r>
            <a:endParaRPr lang="it-IT" sz="2400" dirty="0"/>
          </a:p>
        </p:txBody>
      </p:sp>
      <p:sp>
        <p:nvSpPr>
          <p:cNvPr id="58" name="Oval 86"/>
          <p:cNvSpPr>
            <a:spLocks noChangeArrowheads="1"/>
          </p:cNvSpPr>
          <p:nvPr/>
        </p:nvSpPr>
        <p:spPr bwMode="auto">
          <a:xfrm>
            <a:off x="5966904" y="2057400"/>
            <a:ext cx="357696" cy="344146"/>
          </a:xfrm>
          <a:prstGeom prst="ellipse">
            <a:avLst/>
          </a:prstGeom>
          <a:solidFill>
            <a:srgbClr val="FFF0C1"/>
          </a:solidFill>
          <a:ln w="9525">
            <a:solidFill>
              <a:srgbClr val="F6960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P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61" name="Oval 86"/>
          <p:cNvSpPr>
            <a:spLocks noChangeArrowheads="1"/>
          </p:cNvSpPr>
          <p:nvPr/>
        </p:nvSpPr>
        <p:spPr bwMode="auto">
          <a:xfrm>
            <a:off x="5966904" y="1576062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it-IT" sz="1600" dirty="0">
                <a:solidFill>
                  <a:srgbClr val="000000"/>
                </a:solidFill>
                <a:latin typeface="Arial" pitchFamily="34" charset="0"/>
              </a:rPr>
              <a:t>Q</a:t>
            </a:r>
          </a:p>
        </p:txBody>
      </p:sp>
      <p:sp>
        <p:nvSpPr>
          <p:cNvPr id="65" name="Rettangolo 64"/>
          <p:cNvSpPr/>
          <p:nvPr/>
        </p:nvSpPr>
        <p:spPr>
          <a:xfrm>
            <a:off x="5255433" y="1647080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i="1" dirty="0" smtClean="0">
                <a:latin typeface="Arial" pitchFamily="34" charset="0"/>
              </a:rPr>
              <a:t>T</a:t>
            </a:r>
            <a:endParaRPr lang="it-IT" sz="2400" dirty="0"/>
          </a:p>
        </p:txBody>
      </p:sp>
      <p:cxnSp>
        <p:nvCxnSpPr>
          <p:cNvPr id="66" name="Connettore 1 65"/>
          <p:cNvCxnSpPr/>
          <p:nvPr/>
        </p:nvCxnSpPr>
        <p:spPr bwMode="auto">
          <a:xfrm>
            <a:off x="6145752" y="1920208"/>
            <a:ext cx="0" cy="13719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4" name="Connettore 1 93"/>
          <p:cNvCxnSpPr/>
          <p:nvPr/>
        </p:nvCxnSpPr>
        <p:spPr bwMode="auto">
          <a:xfrm flipH="1">
            <a:off x="1722501" y="2778241"/>
            <a:ext cx="517678" cy="697029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5" name="Connettore 1 94"/>
          <p:cNvCxnSpPr>
            <a:stCxn id="99" idx="7"/>
            <a:endCxn id="108" idx="4"/>
          </p:cNvCxnSpPr>
          <p:nvPr/>
        </p:nvCxnSpPr>
        <p:spPr bwMode="auto">
          <a:xfrm flipV="1">
            <a:off x="2277436" y="4371372"/>
            <a:ext cx="496751" cy="647497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4" name="Connettore 1 103"/>
          <p:cNvCxnSpPr>
            <a:stCxn id="101" idx="5"/>
            <a:endCxn id="110" idx="1"/>
          </p:cNvCxnSpPr>
          <p:nvPr/>
        </p:nvCxnSpPr>
        <p:spPr bwMode="auto">
          <a:xfrm>
            <a:off x="2320857" y="2822498"/>
            <a:ext cx="275751" cy="225929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5" name="Connettore 1 104"/>
          <p:cNvCxnSpPr>
            <a:endCxn id="98" idx="7"/>
          </p:cNvCxnSpPr>
          <p:nvPr/>
        </p:nvCxnSpPr>
        <p:spPr bwMode="auto">
          <a:xfrm flipH="1">
            <a:off x="1355317" y="3421218"/>
            <a:ext cx="312890" cy="17843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7" name="Connettore 1 106"/>
          <p:cNvCxnSpPr>
            <a:endCxn id="102" idx="7"/>
          </p:cNvCxnSpPr>
          <p:nvPr/>
        </p:nvCxnSpPr>
        <p:spPr bwMode="auto">
          <a:xfrm flipH="1">
            <a:off x="1366906" y="3500351"/>
            <a:ext cx="380434" cy="657801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2" name="Connettore 1 111"/>
          <p:cNvCxnSpPr>
            <a:stCxn id="108" idx="6"/>
            <a:endCxn id="111" idx="3"/>
          </p:cNvCxnSpPr>
          <p:nvPr/>
        </p:nvCxnSpPr>
        <p:spPr bwMode="auto">
          <a:xfrm flipV="1">
            <a:off x="2853320" y="4009121"/>
            <a:ext cx="284684" cy="283118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3" name="Connettore 1 112"/>
          <p:cNvCxnSpPr>
            <a:stCxn id="110" idx="6"/>
            <a:endCxn id="109" idx="1"/>
          </p:cNvCxnSpPr>
          <p:nvPr/>
        </p:nvCxnSpPr>
        <p:spPr bwMode="auto">
          <a:xfrm>
            <a:off x="2731696" y="3104382"/>
            <a:ext cx="257056" cy="105632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4" name="Connettore 1 113"/>
          <p:cNvCxnSpPr>
            <a:stCxn id="109" idx="4"/>
            <a:endCxn id="108" idx="7"/>
          </p:cNvCxnSpPr>
          <p:nvPr/>
        </p:nvCxnSpPr>
        <p:spPr bwMode="auto">
          <a:xfrm flipH="1">
            <a:off x="2830142" y="3345102"/>
            <a:ext cx="214565" cy="891182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115" name="Connettore 1 114"/>
          <p:cNvCxnSpPr>
            <a:stCxn id="110" idx="5"/>
            <a:endCxn id="111" idx="1"/>
          </p:cNvCxnSpPr>
          <p:nvPr/>
        </p:nvCxnSpPr>
        <p:spPr bwMode="auto">
          <a:xfrm>
            <a:off x="2708518" y="3160337"/>
            <a:ext cx="429486" cy="736874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116" name="Connettore 1 115"/>
          <p:cNvCxnSpPr>
            <a:stCxn id="109" idx="5"/>
            <a:endCxn id="111" idx="7"/>
          </p:cNvCxnSpPr>
          <p:nvPr/>
        </p:nvCxnSpPr>
        <p:spPr bwMode="auto">
          <a:xfrm>
            <a:off x="3100662" y="3321924"/>
            <a:ext cx="149252" cy="575287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8" name="Connettore 1 117"/>
          <p:cNvCxnSpPr>
            <a:stCxn id="101" idx="4"/>
            <a:endCxn id="99" idx="0"/>
          </p:cNvCxnSpPr>
          <p:nvPr/>
        </p:nvCxnSpPr>
        <p:spPr bwMode="auto">
          <a:xfrm flipH="1">
            <a:off x="2221481" y="2845676"/>
            <a:ext cx="43421" cy="2150015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0" name="Connettore 1 79"/>
          <p:cNvCxnSpPr/>
          <p:nvPr/>
        </p:nvCxnSpPr>
        <p:spPr bwMode="auto">
          <a:xfrm flipH="1" flipV="1">
            <a:off x="1366906" y="4270062"/>
            <a:ext cx="80894" cy="76271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3" name="Connettore 1 82"/>
          <p:cNvCxnSpPr/>
          <p:nvPr/>
        </p:nvCxnSpPr>
        <p:spPr bwMode="auto">
          <a:xfrm>
            <a:off x="1355317" y="3711558"/>
            <a:ext cx="171616" cy="55564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0" name="Connettore 1 119"/>
          <p:cNvCxnSpPr>
            <a:endCxn id="122" idx="0"/>
          </p:cNvCxnSpPr>
          <p:nvPr/>
        </p:nvCxnSpPr>
        <p:spPr bwMode="auto">
          <a:xfrm>
            <a:off x="1526933" y="4425466"/>
            <a:ext cx="128967" cy="331274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4" name="Connettore 1 123"/>
          <p:cNvCxnSpPr>
            <a:endCxn id="122" idx="7"/>
          </p:cNvCxnSpPr>
          <p:nvPr/>
        </p:nvCxnSpPr>
        <p:spPr bwMode="auto">
          <a:xfrm flipH="1">
            <a:off x="1711855" y="3477173"/>
            <a:ext cx="91440" cy="1302745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5" name="Connettore 1 124"/>
          <p:cNvCxnSpPr/>
          <p:nvPr/>
        </p:nvCxnSpPr>
        <p:spPr bwMode="auto">
          <a:xfrm>
            <a:off x="1582888" y="4402288"/>
            <a:ext cx="582638" cy="616581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9" name="Oval 86"/>
          <p:cNvSpPr>
            <a:spLocks noChangeArrowheads="1"/>
          </p:cNvSpPr>
          <p:nvPr/>
        </p:nvSpPr>
        <p:spPr bwMode="auto">
          <a:xfrm>
            <a:off x="4886050" y="3985260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30" name="Connettore 1 129"/>
          <p:cNvCxnSpPr>
            <a:endCxn id="129" idx="0"/>
          </p:cNvCxnSpPr>
          <p:nvPr/>
        </p:nvCxnSpPr>
        <p:spPr bwMode="auto">
          <a:xfrm flipH="1">
            <a:off x="5064898" y="3738205"/>
            <a:ext cx="547454" cy="247055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1" name="Oval 86"/>
          <p:cNvSpPr>
            <a:spLocks noChangeArrowheads="1"/>
          </p:cNvSpPr>
          <p:nvPr/>
        </p:nvSpPr>
        <p:spPr bwMode="auto">
          <a:xfrm>
            <a:off x="4800600" y="4530004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32" name="Oval 86"/>
          <p:cNvSpPr>
            <a:spLocks noChangeArrowheads="1"/>
          </p:cNvSpPr>
          <p:nvPr/>
        </p:nvSpPr>
        <p:spPr bwMode="auto">
          <a:xfrm>
            <a:off x="4419600" y="4532654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33" name="Connettore 1 132"/>
          <p:cNvCxnSpPr>
            <a:stCxn id="129" idx="4"/>
            <a:endCxn id="132" idx="0"/>
          </p:cNvCxnSpPr>
          <p:nvPr/>
        </p:nvCxnSpPr>
        <p:spPr bwMode="auto">
          <a:xfrm flipH="1">
            <a:off x="4598448" y="4329406"/>
            <a:ext cx="466450" cy="20324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4" name="Connettore 1 133"/>
          <p:cNvCxnSpPr>
            <a:stCxn id="129" idx="4"/>
            <a:endCxn id="131" idx="0"/>
          </p:cNvCxnSpPr>
          <p:nvPr/>
        </p:nvCxnSpPr>
        <p:spPr bwMode="auto">
          <a:xfrm flipH="1">
            <a:off x="4979448" y="4329406"/>
            <a:ext cx="85450" cy="20059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5" name="Oval 86"/>
          <p:cNvSpPr>
            <a:spLocks noChangeArrowheads="1"/>
          </p:cNvSpPr>
          <p:nvPr/>
        </p:nvSpPr>
        <p:spPr bwMode="auto">
          <a:xfrm>
            <a:off x="5433504" y="4009121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36" name="Connettore 1 135"/>
          <p:cNvCxnSpPr>
            <a:stCxn id="81" idx="4"/>
            <a:endCxn id="135" idx="0"/>
          </p:cNvCxnSpPr>
          <p:nvPr/>
        </p:nvCxnSpPr>
        <p:spPr bwMode="auto">
          <a:xfrm>
            <a:off x="5612352" y="3738205"/>
            <a:ext cx="0" cy="270916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7" name="Oval 86"/>
          <p:cNvSpPr>
            <a:spLocks noChangeArrowheads="1"/>
          </p:cNvSpPr>
          <p:nvPr/>
        </p:nvSpPr>
        <p:spPr bwMode="auto">
          <a:xfrm>
            <a:off x="5638800" y="4553865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38" name="Oval 86"/>
          <p:cNvSpPr>
            <a:spLocks noChangeArrowheads="1"/>
          </p:cNvSpPr>
          <p:nvPr/>
        </p:nvSpPr>
        <p:spPr bwMode="auto">
          <a:xfrm>
            <a:off x="5257800" y="4556515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39" name="Connettore 1 138"/>
          <p:cNvCxnSpPr>
            <a:stCxn id="135" idx="4"/>
            <a:endCxn id="138" idx="0"/>
          </p:cNvCxnSpPr>
          <p:nvPr/>
        </p:nvCxnSpPr>
        <p:spPr bwMode="auto">
          <a:xfrm flipH="1">
            <a:off x="5436648" y="4353267"/>
            <a:ext cx="175704" cy="20324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0" name="Connettore 1 139"/>
          <p:cNvCxnSpPr>
            <a:stCxn id="135" idx="4"/>
            <a:endCxn id="137" idx="0"/>
          </p:cNvCxnSpPr>
          <p:nvPr/>
        </p:nvCxnSpPr>
        <p:spPr bwMode="auto">
          <a:xfrm>
            <a:off x="5612352" y="4353267"/>
            <a:ext cx="205296" cy="20059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3" name="Oval 86"/>
          <p:cNvSpPr>
            <a:spLocks noChangeArrowheads="1"/>
          </p:cNvSpPr>
          <p:nvPr/>
        </p:nvSpPr>
        <p:spPr bwMode="auto">
          <a:xfrm>
            <a:off x="5966904" y="4009121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6" name="Oval 86"/>
          <p:cNvSpPr>
            <a:spLocks noChangeArrowheads="1"/>
          </p:cNvSpPr>
          <p:nvPr/>
        </p:nvSpPr>
        <p:spPr bwMode="auto">
          <a:xfrm>
            <a:off x="6450552" y="4553865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19" name="Oval 86"/>
          <p:cNvSpPr>
            <a:spLocks noChangeArrowheads="1"/>
          </p:cNvSpPr>
          <p:nvPr/>
        </p:nvSpPr>
        <p:spPr bwMode="auto">
          <a:xfrm>
            <a:off x="6069552" y="4556515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21" name="Connettore 1 120"/>
          <p:cNvCxnSpPr>
            <a:stCxn id="103" idx="4"/>
            <a:endCxn id="119" idx="0"/>
          </p:cNvCxnSpPr>
          <p:nvPr/>
        </p:nvCxnSpPr>
        <p:spPr bwMode="auto">
          <a:xfrm>
            <a:off x="6145752" y="4353267"/>
            <a:ext cx="102648" cy="20324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3" name="Connettore 1 122"/>
          <p:cNvCxnSpPr>
            <a:stCxn id="103" idx="4"/>
            <a:endCxn id="106" idx="0"/>
          </p:cNvCxnSpPr>
          <p:nvPr/>
        </p:nvCxnSpPr>
        <p:spPr bwMode="auto">
          <a:xfrm>
            <a:off x="6145752" y="4353267"/>
            <a:ext cx="483648" cy="20059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6" name="Connettore 1 125"/>
          <p:cNvCxnSpPr>
            <a:stCxn id="81" idx="4"/>
            <a:endCxn id="103" idx="0"/>
          </p:cNvCxnSpPr>
          <p:nvPr/>
        </p:nvCxnSpPr>
        <p:spPr bwMode="auto">
          <a:xfrm>
            <a:off x="5612352" y="3738205"/>
            <a:ext cx="533400" cy="270916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6" name="Oval 86"/>
          <p:cNvSpPr>
            <a:spLocks noChangeArrowheads="1"/>
          </p:cNvSpPr>
          <p:nvPr/>
        </p:nvSpPr>
        <p:spPr bwMode="auto">
          <a:xfrm>
            <a:off x="6812802" y="3983429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7" name="Oval 86"/>
          <p:cNvSpPr>
            <a:spLocks noChangeArrowheads="1"/>
          </p:cNvSpPr>
          <p:nvPr/>
        </p:nvSpPr>
        <p:spPr bwMode="auto">
          <a:xfrm>
            <a:off x="7643132" y="3978578"/>
            <a:ext cx="357696" cy="344146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ysDash"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27" name="Oval 86"/>
          <p:cNvSpPr>
            <a:spLocks noChangeArrowheads="1"/>
          </p:cNvSpPr>
          <p:nvPr/>
        </p:nvSpPr>
        <p:spPr bwMode="auto">
          <a:xfrm>
            <a:off x="7221360" y="3978578"/>
            <a:ext cx="357696" cy="344146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ysDash"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28" name="Oval 86"/>
          <p:cNvSpPr>
            <a:spLocks noChangeArrowheads="1"/>
          </p:cNvSpPr>
          <p:nvPr/>
        </p:nvSpPr>
        <p:spPr bwMode="auto">
          <a:xfrm>
            <a:off x="8070946" y="3986079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42" name="Oval 86"/>
          <p:cNvSpPr>
            <a:spLocks noChangeArrowheads="1"/>
          </p:cNvSpPr>
          <p:nvPr/>
        </p:nvSpPr>
        <p:spPr bwMode="auto">
          <a:xfrm>
            <a:off x="8481504" y="3986079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44" name="Connettore 1 143"/>
          <p:cNvCxnSpPr>
            <a:endCxn id="96" idx="0"/>
          </p:cNvCxnSpPr>
          <p:nvPr/>
        </p:nvCxnSpPr>
        <p:spPr bwMode="auto">
          <a:xfrm flipH="1">
            <a:off x="6991650" y="3717649"/>
            <a:ext cx="506680" cy="26578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5" name="Connettore 1 144"/>
          <p:cNvCxnSpPr/>
          <p:nvPr/>
        </p:nvCxnSpPr>
        <p:spPr bwMode="auto">
          <a:xfrm flipH="1">
            <a:off x="7402208" y="3717649"/>
            <a:ext cx="96122" cy="260929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6" name="Connettore 1 145"/>
          <p:cNvCxnSpPr>
            <a:endCxn id="97" idx="0"/>
          </p:cNvCxnSpPr>
          <p:nvPr/>
        </p:nvCxnSpPr>
        <p:spPr bwMode="auto">
          <a:xfrm>
            <a:off x="7498330" y="3717649"/>
            <a:ext cx="323650" cy="260929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7" name="Connettore 1 146"/>
          <p:cNvCxnSpPr>
            <a:endCxn id="128" idx="0"/>
          </p:cNvCxnSpPr>
          <p:nvPr/>
        </p:nvCxnSpPr>
        <p:spPr bwMode="auto">
          <a:xfrm>
            <a:off x="7498330" y="3717649"/>
            <a:ext cx="751464" cy="26843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8" name="Connettore 1 147"/>
          <p:cNvCxnSpPr>
            <a:endCxn id="142" idx="0"/>
          </p:cNvCxnSpPr>
          <p:nvPr/>
        </p:nvCxnSpPr>
        <p:spPr bwMode="auto">
          <a:xfrm>
            <a:off x="7498330" y="3717649"/>
            <a:ext cx="1162022" cy="26843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0" name="Text Box 7"/>
          <p:cNvSpPr txBox="1">
            <a:spLocks noChangeArrowheads="1"/>
          </p:cNvSpPr>
          <p:nvPr/>
        </p:nvSpPr>
        <p:spPr bwMode="auto">
          <a:xfrm>
            <a:off x="342900" y="5334000"/>
            <a:ext cx="8458200" cy="892552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600" b="1" dirty="0" smtClean="0">
                <a:latin typeface="Arial" pitchFamily="34" charset="0"/>
              </a:rPr>
              <a:t>key property 2:</a:t>
            </a:r>
            <a:r>
              <a:rPr lang="en-US" sz="2600" dirty="0" smtClean="0">
                <a:latin typeface="Arial" pitchFamily="34" charset="0"/>
              </a:rPr>
              <a:t> </a:t>
            </a:r>
            <a:r>
              <a:rPr lang="en-US" sz="2600" dirty="0">
                <a:latin typeface="Arial" pitchFamily="34" charset="0"/>
              </a:rPr>
              <a:t>the skeleton of </a:t>
            </a:r>
            <a:r>
              <a:rPr lang="en-US" sz="2600" dirty="0" smtClean="0">
                <a:latin typeface="Arial" pitchFamily="34" charset="0"/>
              </a:rPr>
              <a:t>an R-node </a:t>
            </a:r>
            <a:r>
              <a:rPr lang="en-US" sz="2600" dirty="0">
                <a:latin typeface="Arial" pitchFamily="34" charset="0"/>
              </a:rPr>
              <a:t>is isomorphic to </a:t>
            </a:r>
            <a:r>
              <a:rPr lang="en-US" sz="2600" dirty="0" smtClean="0">
                <a:latin typeface="Arial" pitchFamily="34" charset="0"/>
              </a:rPr>
              <a:t>K</a:t>
            </a:r>
            <a:r>
              <a:rPr lang="en-US" sz="2600" baseline="-25000" dirty="0" smtClean="0">
                <a:latin typeface="Arial" pitchFamily="34" charset="0"/>
              </a:rPr>
              <a:t>4</a:t>
            </a:r>
            <a:r>
              <a:rPr lang="en-US" sz="2600" dirty="0" smtClean="0">
                <a:latin typeface="Arial" pitchFamily="34" charset="0"/>
              </a:rPr>
              <a:t> and embedded </a:t>
            </a:r>
            <a:r>
              <a:rPr lang="en-US" sz="2600" dirty="0">
                <a:latin typeface="Arial" pitchFamily="34" charset="0"/>
              </a:rPr>
              <a:t>with one </a:t>
            </a:r>
            <a:r>
              <a:rPr lang="en-US" sz="2600" dirty="0" smtClean="0">
                <a:latin typeface="Arial" pitchFamily="34" charset="0"/>
              </a:rPr>
              <a:t>crossing</a:t>
            </a:r>
            <a:endParaRPr lang="en-US" sz="2600" baseline="-25000" dirty="0">
              <a:latin typeface="Arial" pitchFamily="34" charset="0"/>
            </a:endParaRPr>
          </a:p>
        </p:txBody>
      </p:sp>
      <p:sp>
        <p:nvSpPr>
          <p:cNvPr id="98" name="Ovale 97"/>
          <p:cNvSpPr/>
          <p:nvPr/>
        </p:nvSpPr>
        <p:spPr>
          <a:xfrm>
            <a:off x="1220229" y="3576470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99" name="Ovale 98"/>
          <p:cNvSpPr/>
          <p:nvPr/>
        </p:nvSpPr>
        <p:spPr>
          <a:xfrm>
            <a:off x="2142348" y="4995691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01" name="Ovale 100"/>
          <p:cNvSpPr/>
          <p:nvPr/>
        </p:nvSpPr>
        <p:spPr>
          <a:xfrm>
            <a:off x="2185769" y="2687410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02" name="Ovale 101"/>
          <p:cNvSpPr/>
          <p:nvPr/>
        </p:nvSpPr>
        <p:spPr>
          <a:xfrm>
            <a:off x="1231818" y="4134974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08" name="Ovale 107"/>
          <p:cNvSpPr/>
          <p:nvPr/>
        </p:nvSpPr>
        <p:spPr>
          <a:xfrm>
            <a:off x="2695054" y="4213106"/>
            <a:ext cx="158266" cy="158266"/>
          </a:xfrm>
          <a:prstGeom prst="ellipse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10" name="Ovale 109"/>
          <p:cNvSpPr/>
          <p:nvPr/>
        </p:nvSpPr>
        <p:spPr>
          <a:xfrm>
            <a:off x="2573430" y="3025249"/>
            <a:ext cx="158266" cy="158266"/>
          </a:xfrm>
          <a:prstGeom prst="ellipse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 dirty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22" name="Ovale 121"/>
          <p:cNvSpPr/>
          <p:nvPr/>
        </p:nvSpPr>
        <p:spPr>
          <a:xfrm>
            <a:off x="1576767" y="4756740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49" name="Ovale 148"/>
          <p:cNvSpPr/>
          <p:nvPr/>
        </p:nvSpPr>
        <p:spPr>
          <a:xfrm>
            <a:off x="1447800" y="4267200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50" name="Ovale 149"/>
          <p:cNvSpPr/>
          <p:nvPr/>
        </p:nvSpPr>
        <p:spPr>
          <a:xfrm>
            <a:off x="1668207" y="3342085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 dirty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09" name="Ovale 108"/>
          <p:cNvSpPr/>
          <p:nvPr/>
        </p:nvSpPr>
        <p:spPr>
          <a:xfrm>
            <a:off x="2965574" y="3186836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11" name="Ovale 110"/>
          <p:cNvSpPr/>
          <p:nvPr/>
        </p:nvSpPr>
        <p:spPr>
          <a:xfrm>
            <a:off x="3114826" y="3874033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cxnSp>
        <p:nvCxnSpPr>
          <p:cNvPr id="151" name="Connettore 1 150"/>
          <p:cNvCxnSpPr>
            <a:stCxn id="156" idx="6"/>
            <a:endCxn id="159" idx="3"/>
          </p:cNvCxnSpPr>
          <p:nvPr/>
        </p:nvCxnSpPr>
        <p:spPr bwMode="auto">
          <a:xfrm flipH="1" flipV="1">
            <a:off x="4202721" y="2406502"/>
            <a:ext cx="193546" cy="237109"/>
          </a:xfrm>
          <a:prstGeom prst="line">
            <a:avLst/>
          </a:prstGeom>
          <a:solidFill>
            <a:schemeClr val="accent1"/>
          </a:solidFill>
          <a:ln w="3175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2" name="Connettore 1 151"/>
          <p:cNvCxnSpPr>
            <a:stCxn id="157" idx="6"/>
            <a:endCxn id="158" idx="1"/>
          </p:cNvCxnSpPr>
          <p:nvPr/>
        </p:nvCxnSpPr>
        <p:spPr bwMode="auto">
          <a:xfrm rot="16935660">
            <a:off x="3179561" y="2454530"/>
            <a:ext cx="257056" cy="105632"/>
          </a:xfrm>
          <a:prstGeom prst="line">
            <a:avLst/>
          </a:prstGeom>
          <a:solidFill>
            <a:schemeClr val="accent1"/>
          </a:solidFill>
          <a:ln w="3175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3" name="Connettore 1 152"/>
          <p:cNvCxnSpPr>
            <a:stCxn id="158" idx="4"/>
            <a:endCxn id="156" idx="7"/>
          </p:cNvCxnSpPr>
          <p:nvPr/>
        </p:nvCxnSpPr>
        <p:spPr bwMode="auto">
          <a:xfrm>
            <a:off x="3530885" y="2366975"/>
            <a:ext cx="805781" cy="287402"/>
          </a:xfrm>
          <a:prstGeom prst="line">
            <a:avLst/>
          </a:prstGeom>
          <a:solidFill>
            <a:schemeClr val="accent1"/>
          </a:solidFill>
          <a:ln w="3175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4" name="Connettore 1 153"/>
          <p:cNvCxnSpPr>
            <a:stCxn id="157" idx="5"/>
            <a:endCxn id="159" idx="1"/>
          </p:cNvCxnSpPr>
          <p:nvPr/>
        </p:nvCxnSpPr>
        <p:spPr bwMode="auto">
          <a:xfrm flipV="1">
            <a:off x="3278940" y="2382736"/>
            <a:ext cx="814423" cy="273522"/>
          </a:xfrm>
          <a:prstGeom prst="line">
            <a:avLst/>
          </a:prstGeom>
          <a:solidFill>
            <a:schemeClr val="accent1"/>
          </a:solidFill>
          <a:ln w="3175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5" name="Connettore 1 154"/>
          <p:cNvCxnSpPr>
            <a:stCxn id="158" idx="5"/>
            <a:endCxn id="159" idx="0"/>
          </p:cNvCxnSpPr>
          <p:nvPr/>
        </p:nvCxnSpPr>
        <p:spPr bwMode="auto">
          <a:xfrm>
            <a:off x="3520119" y="2307374"/>
            <a:ext cx="562478" cy="15761"/>
          </a:xfrm>
          <a:prstGeom prst="line">
            <a:avLst/>
          </a:prstGeom>
          <a:solidFill>
            <a:schemeClr val="accent1"/>
          </a:solidFill>
          <a:ln w="3175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6" name="Ovale 155"/>
          <p:cNvSpPr/>
          <p:nvPr/>
        </p:nvSpPr>
        <p:spPr>
          <a:xfrm rot="16935660">
            <a:off x="4300329" y="2641806"/>
            <a:ext cx="158266" cy="158266"/>
          </a:xfrm>
          <a:prstGeom prst="ellipse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57" name="Ovale 156"/>
          <p:cNvSpPr/>
          <p:nvPr/>
        </p:nvSpPr>
        <p:spPr>
          <a:xfrm rot="16935660">
            <a:off x="3133245" y="2619921"/>
            <a:ext cx="158266" cy="158266"/>
          </a:xfrm>
          <a:prstGeom prst="ellipse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 dirty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58" name="Ovale 157"/>
          <p:cNvSpPr/>
          <p:nvPr/>
        </p:nvSpPr>
        <p:spPr>
          <a:xfrm rot="16935660">
            <a:off x="3374424" y="2271037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59" name="Ovale 158"/>
          <p:cNvSpPr/>
          <p:nvPr/>
        </p:nvSpPr>
        <p:spPr>
          <a:xfrm rot="16935660">
            <a:off x="4080792" y="2260807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cxnSp>
        <p:nvCxnSpPr>
          <p:cNvPr id="160" name="Connettore 1 159"/>
          <p:cNvCxnSpPr>
            <a:stCxn id="157" idx="4"/>
            <a:endCxn id="156" idx="0"/>
          </p:cNvCxnSpPr>
          <p:nvPr/>
        </p:nvCxnSpPr>
        <p:spPr bwMode="auto">
          <a:xfrm flipV="1">
            <a:off x="3289706" y="2704134"/>
            <a:ext cx="1012428" cy="11725"/>
          </a:xfrm>
          <a:prstGeom prst="line">
            <a:avLst/>
          </a:prstGeom>
          <a:solidFill>
            <a:schemeClr val="accent1"/>
          </a:solidFill>
          <a:ln w="3175" cap="sq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61" name="Connettore 1 160"/>
          <p:cNvCxnSpPr/>
          <p:nvPr/>
        </p:nvCxnSpPr>
        <p:spPr bwMode="auto">
          <a:xfrm flipV="1">
            <a:off x="3306512" y="2822498"/>
            <a:ext cx="427288" cy="677853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8463690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SPQR-tree decomposition</a:t>
            </a:r>
          </a:p>
        </p:txBody>
      </p:sp>
      <p:sp>
        <p:nvSpPr>
          <p:cNvPr id="72" name="Oval 86"/>
          <p:cNvSpPr>
            <a:spLocks noChangeArrowheads="1"/>
          </p:cNvSpPr>
          <p:nvPr/>
        </p:nvSpPr>
        <p:spPr bwMode="auto">
          <a:xfrm>
            <a:off x="5966904" y="2057400"/>
            <a:ext cx="357696" cy="344146"/>
          </a:xfrm>
          <a:prstGeom prst="ellipse">
            <a:avLst/>
          </a:prstGeom>
          <a:solidFill>
            <a:srgbClr val="FFF0C1"/>
          </a:solidFill>
          <a:ln w="9525">
            <a:solidFill>
              <a:srgbClr val="F6960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P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5" name="Oval 86"/>
          <p:cNvSpPr>
            <a:spLocks noChangeArrowheads="1"/>
          </p:cNvSpPr>
          <p:nvPr/>
        </p:nvSpPr>
        <p:spPr bwMode="auto">
          <a:xfrm>
            <a:off x="5433504" y="2699753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2857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6" name="Oval 86"/>
          <p:cNvSpPr>
            <a:spLocks noChangeArrowheads="1"/>
          </p:cNvSpPr>
          <p:nvPr/>
        </p:nvSpPr>
        <p:spPr bwMode="auto">
          <a:xfrm>
            <a:off x="7242760" y="2703600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78" name="Connettore 1 77"/>
          <p:cNvCxnSpPr>
            <a:stCxn id="72" idx="4"/>
            <a:endCxn id="75" idx="0"/>
          </p:cNvCxnSpPr>
          <p:nvPr/>
        </p:nvCxnSpPr>
        <p:spPr bwMode="auto">
          <a:xfrm flipH="1">
            <a:off x="5612352" y="2401546"/>
            <a:ext cx="533400" cy="298207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9" name="Connettore 1 78"/>
          <p:cNvCxnSpPr>
            <a:stCxn id="72" idx="4"/>
            <a:endCxn id="76" idx="1"/>
          </p:cNvCxnSpPr>
          <p:nvPr/>
        </p:nvCxnSpPr>
        <p:spPr bwMode="auto">
          <a:xfrm>
            <a:off x="6145752" y="2401546"/>
            <a:ext cx="1149391" cy="352453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1" name="Oval 86"/>
          <p:cNvSpPr>
            <a:spLocks noChangeArrowheads="1"/>
          </p:cNvSpPr>
          <p:nvPr/>
        </p:nvSpPr>
        <p:spPr bwMode="auto">
          <a:xfrm>
            <a:off x="5433504" y="3394059"/>
            <a:ext cx="357696" cy="344146"/>
          </a:xfrm>
          <a:prstGeom prst="ellipse">
            <a:avLst/>
          </a:prstGeom>
          <a:solidFill>
            <a:srgbClr val="FFF0C1"/>
          </a:solidFill>
          <a:ln w="28575">
            <a:solidFill>
              <a:srgbClr val="FFC0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P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2" name="Oval 86"/>
          <p:cNvSpPr>
            <a:spLocks noChangeArrowheads="1"/>
          </p:cNvSpPr>
          <p:nvPr/>
        </p:nvSpPr>
        <p:spPr bwMode="auto">
          <a:xfrm>
            <a:off x="5010644" y="3375807"/>
            <a:ext cx="357696" cy="34414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  <a:prstDash val="sysDash"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4" name="Oval 86"/>
          <p:cNvSpPr>
            <a:spLocks noChangeArrowheads="1"/>
          </p:cNvSpPr>
          <p:nvPr/>
        </p:nvSpPr>
        <p:spPr bwMode="auto">
          <a:xfrm>
            <a:off x="5840974" y="3370956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85" name="Connettore 1 84"/>
          <p:cNvCxnSpPr>
            <a:stCxn id="75" idx="4"/>
            <a:endCxn id="81" idx="0"/>
          </p:cNvCxnSpPr>
          <p:nvPr/>
        </p:nvCxnSpPr>
        <p:spPr bwMode="auto">
          <a:xfrm>
            <a:off x="5612352" y="3043899"/>
            <a:ext cx="0" cy="35016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6" name="Connettore 1 85"/>
          <p:cNvCxnSpPr>
            <a:stCxn id="75" idx="4"/>
            <a:endCxn id="82" idx="0"/>
          </p:cNvCxnSpPr>
          <p:nvPr/>
        </p:nvCxnSpPr>
        <p:spPr bwMode="auto">
          <a:xfrm flipH="1">
            <a:off x="5189492" y="3043899"/>
            <a:ext cx="422860" cy="33190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7" name="Connettore 1 86"/>
          <p:cNvCxnSpPr>
            <a:stCxn id="75" idx="4"/>
            <a:endCxn id="84" idx="0"/>
          </p:cNvCxnSpPr>
          <p:nvPr/>
        </p:nvCxnSpPr>
        <p:spPr bwMode="auto">
          <a:xfrm>
            <a:off x="5612352" y="3043899"/>
            <a:ext cx="407470" cy="327057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8" name="Oval 86"/>
          <p:cNvSpPr>
            <a:spLocks noChangeArrowheads="1"/>
          </p:cNvSpPr>
          <p:nvPr/>
        </p:nvSpPr>
        <p:spPr bwMode="auto">
          <a:xfrm>
            <a:off x="6819900" y="3385680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9" name="Oval 86"/>
          <p:cNvSpPr>
            <a:spLocks noChangeArrowheads="1"/>
          </p:cNvSpPr>
          <p:nvPr/>
        </p:nvSpPr>
        <p:spPr bwMode="auto">
          <a:xfrm>
            <a:off x="7795704" y="3380829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0" name="Oval 86"/>
          <p:cNvSpPr>
            <a:spLocks noChangeArrowheads="1"/>
          </p:cNvSpPr>
          <p:nvPr/>
        </p:nvSpPr>
        <p:spPr bwMode="auto">
          <a:xfrm>
            <a:off x="7338504" y="3373503"/>
            <a:ext cx="357696" cy="34414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it-IT" sz="1600" dirty="0">
                <a:solidFill>
                  <a:srgbClr val="000000"/>
                </a:solidFill>
                <a:latin typeface="Arial" pitchFamily="34" charset="0"/>
              </a:rPr>
              <a:t>R</a:t>
            </a:r>
          </a:p>
        </p:txBody>
      </p:sp>
      <p:cxnSp>
        <p:nvCxnSpPr>
          <p:cNvPr id="91" name="Connettore 1 90"/>
          <p:cNvCxnSpPr>
            <a:stCxn id="76" idx="4"/>
            <a:endCxn id="88" idx="0"/>
          </p:cNvCxnSpPr>
          <p:nvPr/>
        </p:nvCxnSpPr>
        <p:spPr bwMode="auto">
          <a:xfrm flipH="1">
            <a:off x="6998748" y="3047746"/>
            <a:ext cx="422860" cy="337934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2" name="Connettore 1 91"/>
          <p:cNvCxnSpPr>
            <a:stCxn id="76" idx="4"/>
            <a:endCxn id="90" idx="0"/>
          </p:cNvCxnSpPr>
          <p:nvPr/>
        </p:nvCxnSpPr>
        <p:spPr bwMode="auto">
          <a:xfrm>
            <a:off x="7421608" y="3047746"/>
            <a:ext cx="95744" cy="325757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3" name="Connettore 1 92"/>
          <p:cNvCxnSpPr>
            <a:stCxn id="76" idx="4"/>
            <a:endCxn id="89" idx="0"/>
          </p:cNvCxnSpPr>
          <p:nvPr/>
        </p:nvCxnSpPr>
        <p:spPr bwMode="auto">
          <a:xfrm>
            <a:off x="7421608" y="3047746"/>
            <a:ext cx="552944" cy="333083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7" name="Rettangolo 56"/>
          <p:cNvSpPr/>
          <p:nvPr/>
        </p:nvSpPr>
        <p:spPr>
          <a:xfrm>
            <a:off x="166619" y="3599067"/>
            <a:ext cx="423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i="1" dirty="0">
                <a:latin typeface="Arial" pitchFamily="34" charset="0"/>
              </a:rPr>
              <a:t>G</a:t>
            </a:r>
            <a:endParaRPr lang="it-IT" sz="2400" dirty="0"/>
          </a:p>
        </p:txBody>
      </p:sp>
      <p:sp>
        <p:nvSpPr>
          <p:cNvPr id="58" name="Oval 86"/>
          <p:cNvSpPr>
            <a:spLocks noChangeArrowheads="1"/>
          </p:cNvSpPr>
          <p:nvPr/>
        </p:nvSpPr>
        <p:spPr bwMode="auto">
          <a:xfrm>
            <a:off x="5966904" y="2057400"/>
            <a:ext cx="357696" cy="344146"/>
          </a:xfrm>
          <a:prstGeom prst="ellipse">
            <a:avLst/>
          </a:prstGeom>
          <a:solidFill>
            <a:srgbClr val="FFF0C1"/>
          </a:solidFill>
          <a:ln w="9525">
            <a:solidFill>
              <a:srgbClr val="F6960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P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61" name="Oval 86"/>
          <p:cNvSpPr>
            <a:spLocks noChangeArrowheads="1"/>
          </p:cNvSpPr>
          <p:nvPr/>
        </p:nvSpPr>
        <p:spPr bwMode="auto">
          <a:xfrm>
            <a:off x="5966904" y="1576062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it-IT" sz="1600" dirty="0">
                <a:solidFill>
                  <a:srgbClr val="000000"/>
                </a:solidFill>
                <a:latin typeface="Arial" pitchFamily="34" charset="0"/>
              </a:rPr>
              <a:t>Q</a:t>
            </a:r>
          </a:p>
        </p:txBody>
      </p:sp>
      <p:sp>
        <p:nvSpPr>
          <p:cNvPr id="65" name="Rettangolo 64"/>
          <p:cNvSpPr/>
          <p:nvPr/>
        </p:nvSpPr>
        <p:spPr>
          <a:xfrm>
            <a:off x="5255433" y="1647080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i="1" dirty="0" smtClean="0">
                <a:latin typeface="Arial" pitchFamily="34" charset="0"/>
              </a:rPr>
              <a:t>T</a:t>
            </a:r>
            <a:endParaRPr lang="it-IT" sz="2400" dirty="0"/>
          </a:p>
        </p:txBody>
      </p:sp>
      <p:cxnSp>
        <p:nvCxnSpPr>
          <p:cNvPr id="66" name="Connettore 1 65"/>
          <p:cNvCxnSpPr/>
          <p:nvPr/>
        </p:nvCxnSpPr>
        <p:spPr bwMode="auto">
          <a:xfrm>
            <a:off x="6145752" y="1920208"/>
            <a:ext cx="0" cy="13719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4" name="Connettore 1 93"/>
          <p:cNvCxnSpPr/>
          <p:nvPr/>
        </p:nvCxnSpPr>
        <p:spPr bwMode="auto">
          <a:xfrm flipH="1">
            <a:off x="1722501" y="2778241"/>
            <a:ext cx="517678" cy="697029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5" name="Connettore 1 94"/>
          <p:cNvCxnSpPr>
            <a:stCxn id="99" idx="7"/>
            <a:endCxn id="108" idx="4"/>
          </p:cNvCxnSpPr>
          <p:nvPr/>
        </p:nvCxnSpPr>
        <p:spPr bwMode="auto">
          <a:xfrm flipV="1">
            <a:off x="2277436" y="4371372"/>
            <a:ext cx="496751" cy="647497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4" name="Connettore 1 103"/>
          <p:cNvCxnSpPr>
            <a:stCxn id="101" idx="5"/>
            <a:endCxn id="110" idx="1"/>
          </p:cNvCxnSpPr>
          <p:nvPr/>
        </p:nvCxnSpPr>
        <p:spPr bwMode="auto">
          <a:xfrm>
            <a:off x="2320857" y="2822498"/>
            <a:ext cx="275751" cy="225929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5" name="Connettore 1 104"/>
          <p:cNvCxnSpPr>
            <a:endCxn id="98" idx="7"/>
          </p:cNvCxnSpPr>
          <p:nvPr/>
        </p:nvCxnSpPr>
        <p:spPr bwMode="auto">
          <a:xfrm flipH="1">
            <a:off x="1355317" y="3421218"/>
            <a:ext cx="312890" cy="178430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7" name="Connettore 1 106"/>
          <p:cNvCxnSpPr>
            <a:endCxn id="102" idx="7"/>
          </p:cNvCxnSpPr>
          <p:nvPr/>
        </p:nvCxnSpPr>
        <p:spPr bwMode="auto">
          <a:xfrm flipH="1">
            <a:off x="1366906" y="3500351"/>
            <a:ext cx="380434" cy="657801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2" name="Connettore 1 111"/>
          <p:cNvCxnSpPr>
            <a:stCxn id="108" idx="6"/>
            <a:endCxn id="111" idx="3"/>
          </p:cNvCxnSpPr>
          <p:nvPr/>
        </p:nvCxnSpPr>
        <p:spPr bwMode="auto">
          <a:xfrm flipV="1">
            <a:off x="2853320" y="4009121"/>
            <a:ext cx="284684" cy="28311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3" name="Connettore 1 112"/>
          <p:cNvCxnSpPr>
            <a:stCxn id="110" idx="6"/>
            <a:endCxn id="109" idx="1"/>
          </p:cNvCxnSpPr>
          <p:nvPr/>
        </p:nvCxnSpPr>
        <p:spPr bwMode="auto">
          <a:xfrm>
            <a:off x="2731696" y="3104382"/>
            <a:ext cx="257056" cy="10563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4" name="Connettore 1 113"/>
          <p:cNvCxnSpPr>
            <a:stCxn id="109" idx="4"/>
            <a:endCxn id="108" idx="7"/>
          </p:cNvCxnSpPr>
          <p:nvPr/>
        </p:nvCxnSpPr>
        <p:spPr bwMode="auto">
          <a:xfrm flipH="1">
            <a:off x="2830142" y="3345102"/>
            <a:ext cx="214565" cy="89118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5" name="Connettore 1 114"/>
          <p:cNvCxnSpPr>
            <a:stCxn id="110" idx="5"/>
            <a:endCxn id="111" idx="1"/>
          </p:cNvCxnSpPr>
          <p:nvPr/>
        </p:nvCxnSpPr>
        <p:spPr bwMode="auto">
          <a:xfrm>
            <a:off x="2708518" y="3160337"/>
            <a:ext cx="429486" cy="736874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6" name="Connettore 1 115"/>
          <p:cNvCxnSpPr>
            <a:stCxn id="109" idx="5"/>
            <a:endCxn id="111" idx="7"/>
          </p:cNvCxnSpPr>
          <p:nvPr/>
        </p:nvCxnSpPr>
        <p:spPr bwMode="auto">
          <a:xfrm>
            <a:off x="3100662" y="3321924"/>
            <a:ext cx="149252" cy="575287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8" name="Connettore 1 117"/>
          <p:cNvCxnSpPr>
            <a:stCxn id="101" idx="4"/>
            <a:endCxn id="99" idx="0"/>
          </p:cNvCxnSpPr>
          <p:nvPr/>
        </p:nvCxnSpPr>
        <p:spPr bwMode="auto">
          <a:xfrm flipH="1">
            <a:off x="2221481" y="2845676"/>
            <a:ext cx="43421" cy="2150015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0" name="Connettore 1 79"/>
          <p:cNvCxnSpPr/>
          <p:nvPr/>
        </p:nvCxnSpPr>
        <p:spPr bwMode="auto">
          <a:xfrm flipH="1" flipV="1">
            <a:off x="1366906" y="4270062"/>
            <a:ext cx="80894" cy="76271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3" name="Connettore 1 82"/>
          <p:cNvCxnSpPr/>
          <p:nvPr/>
        </p:nvCxnSpPr>
        <p:spPr bwMode="auto">
          <a:xfrm>
            <a:off x="1355317" y="3711558"/>
            <a:ext cx="171616" cy="555642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0" name="Connettore 1 119"/>
          <p:cNvCxnSpPr>
            <a:endCxn id="122" idx="0"/>
          </p:cNvCxnSpPr>
          <p:nvPr/>
        </p:nvCxnSpPr>
        <p:spPr bwMode="auto">
          <a:xfrm>
            <a:off x="1526933" y="4425466"/>
            <a:ext cx="128967" cy="331274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4" name="Connettore 1 123"/>
          <p:cNvCxnSpPr>
            <a:endCxn id="122" idx="7"/>
          </p:cNvCxnSpPr>
          <p:nvPr/>
        </p:nvCxnSpPr>
        <p:spPr bwMode="auto">
          <a:xfrm flipH="1">
            <a:off x="1711855" y="3477173"/>
            <a:ext cx="91440" cy="1302745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rgbClr val="FFC0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125" name="Connettore 1 124"/>
          <p:cNvCxnSpPr/>
          <p:nvPr/>
        </p:nvCxnSpPr>
        <p:spPr bwMode="auto">
          <a:xfrm>
            <a:off x="1582888" y="4402288"/>
            <a:ext cx="582638" cy="616581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129" name="Oval 86"/>
          <p:cNvSpPr>
            <a:spLocks noChangeArrowheads="1"/>
          </p:cNvSpPr>
          <p:nvPr/>
        </p:nvSpPr>
        <p:spPr bwMode="auto">
          <a:xfrm>
            <a:off x="4886050" y="3985260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30" name="Connettore 1 129"/>
          <p:cNvCxnSpPr>
            <a:endCxn id="129" idx="0"/>
          </p:cNvCxnSpPr>
          <p:nvPr/>
        </p:nvCxnSpPr>
        <p:spPr bwMode="auto">
          <a:xfrm flipH="1">
            <a:off x="5064898" y="3738205"/>
            <a:ext cx="547454" cy="247055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1" name="Oval 86"/>
          <p:cNvSpPr>
            <a:spLocks noChangeArrowheads="1"/>
          </p:cNvSpPr>
          <p:nvPr/>
        </p:nvSpPr>
        <p:spPr bwMode="auto">
          <a:xfrm>
            <a:off x="4800600" y="4530004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32" name="Oval 86"/>
          <p:cNvSpPr>
            <a:spLocks noChangeArrowheads="1"/>
          </p:cNvSpPr>
          <p:nvPr/>
        </p:nvSpPr>
        <p:spPr bwMode="auto">
          <a:xfrm>
            <a:off x="4419600" y="4532654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33" name="Connettore 1 132"/>
          <p:cNvCxnSpPr>
            <a:stCxn id="129" idx="4"/>
            <a:endCxn id="132" idx="0"/>
          </p:cNvCxnSpPr>
          <p:nvPr/>
        </p:nvCxnSpPr>
        <p:spPr bwMode="auto">
          <a:xfrm flipH="1">
            <a:off x="4598448" y="4329406"/>
            <a:ext cx="466450" cy="20324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4" name="Connettore 1 133"/>
          <p:cNvCxnSpPr>
            <a:stCxn id="129" idx="4"/>
            <a:endCxn id="131" idx="0"/>
          </p:cNvCxnSpPr>
          <p:nvPr/>
        </p:nvCxnSpPr>
        <p:spPr bwMode="auto">
          <a:xfrm flipH="1">
            <a:off x="4979448" y="4329406"/>
            <a:ext cx="85450" cy="20059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5" name="Oval 86"/>
          <p:cNvSpPr>
            <a:spLocks noChangeArrowheads="1"/>
          </p:cNvSpPr>
          <p:nvPr/>
        </p:nvSpPr>
        <p:spPr bwMode="auto">
          <a:xfrm>
            <a:off x="5433504" y="4009121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36" name="Connettore 1 135"/>
          <p:cNvCxnSpPr>
            <a:stCxn id="81" idx="4"/>
            <a:endCxn id="135" idx="0"/>
          </p:cNvCxnSpPr>
          <p:nvPr/>
        </p:nvCxnSpPr>
        <p:spPr bwMode="auto">
          <a:xfrm>
            <a:off x="5612352" y="3738205"/>
            <a:ext cx="0" cy="270916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7" name="Oval 86"/>
          <p:cNvSpPr>
            <a:spLocks noChangeArrowheads="1"/>
          </p:cNvSpPr>
          <p:nvPr/>
        </p:nvSpPr>
        <p:spPr bwMode="auto">
          <a:xfrm>
            <a:off x="5638800" y="4553865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38" name="Oval 86"/>
          <p:cNvSpPr>
            <a:spLocks noChangeArrowheads="1"/>
          </p:cNvSpPr>
          <p:nvPr/>
        </p:nvSpPr>
        <p:spPr bwMode="auto">
          <a:xfrm>
            <a:off x="5257800" y="4556515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39" name="Connettore 1 138"/>
          <p:cNvCxnSpPr>
            <a:stCxn id="135" idx="4"/>
            <a:endCxn id="138" idx="0"/>
          </p:cNvCxnSpPr>
          <p:nvPr/>
        </p:nvCxnSpPr>
        <p:spPr bwMode="auto">
          <a:xfrm flipH="1">
            <a:off x="5436648" y="4353267"/>
            <a:ext cx="175704" cy="20324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0" name="Connettore 1 139"/>
          <p:cNvCxnSpPr>
            <a:stCxn id="135" idx="4"/>
            <a:endCxn id="137" idx="0"/>
          </p:cNvCxnSpPr>
          <p:nvPr/>
        </p:nvCxnSpPr>
        <p:spPr bwMode="auto">
          <a:xfrm>
            <a:off x="5612352" y="4353267"/>
            <a:ext cx="205296" cy="20059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3" name="Oval 86"/>
          <p:cNvSpPr>
            <a:spLocks noChangeArrowheads="1"/>
          </p:cNvSpPr>
          <p:nvPr/>
        </p:nvSpPr>
        <p:spPr bwMode="auto">
          <a:xfrm>
            <a:off x="5966904" y="4009121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6" name="Oval 86"/>
          <p:cNvSpPr>
            <a:spLocks noChangeArrowheads="1"/>
          </p:cNvSpPr>
          <p:nvPr/>
        </p:nvSpPr>
        <p:spPr bwMode="auto">
          <a:xfrm>
            <a:off x="6450552" y="4553865"/>
            <a:ext cx="357696" cy="344146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C000"/>
            </a:solidFill>
            <a:prstDash val="sysDash"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19" name="Oval 86"/>
          <p:cNvSpPr>
            <a:spLocks noChangeArrowheads="1"/>
          </p:cNvSpPr>
          <p:nvPr/>
        </p:nvSpPr>
        <p:spPr bwMode="auto">
          <a:xfrm>
            <a:off x="6069552" y="4556515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21" name="Connettore 1 120"/>
          <p:cNvCxnSpPr>
            <a:stCxn id="103" idx="4"/>
            <a:endCxn id="119" idx="0"/>
          </p:cNvCxnSpPr>
          <p:nvPr/>
        </p:nvCxnSpPr>
        <p:spPr bwMode="auto">
          <a:xfrm>
            <a:off x="6145752" y="4353267"/>
            <a:ext cx="102648" cy="20324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3" name="Connettore 1 122"/>
          <p:cNvCxnSpPr>
            <a:stCxn id="103" idx="4"/>
            <a:endCxn id="106" idx="0"/>
          </p:cNvCxnSpPr>
          <p:nvPr/>
        </p:nvCxnSpPr>
        <p:spPr bwMode="auto">
          <a:xfrm>
            <a:off x="6145752" y="4353267"/>
            <a:ext cx="483648" cy="20059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6" name="Connettore 1 125"/>
          <p:cNvCxnSpPr>
            <a:stCxn id="81" idx="4"/>
            <a:endCxn id="103" idx="0"/>
          </p:cNvCxnSpPr>
          <p:nvPr/>
        </p:nvCxnSpPr>
        <p:spPr bwMode="auto">
          <a:xfrm>
            <a:off x="5612352" y="3738205"/>
            <a:ext cx="533400" cy="270916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6" name="Oval 86"/>
          <p:cNvSpPr>
            <a:spLocks noChangeArrowheads="1"/>
          </p:cNvSpPr>
          <p:nvPr/>
        </p:nvSpPr>
        <p:spPr bwMode="auto">
          <a:xfrm>
            <a:off x="6812802" y="3983429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7" name="Oval 86"/>
          <p:cNvSpPr>
            <a:spLocks noChangeArrowheads="1"/>
          </p:cNvSpPr>
          <p:nvPr/>
        </p:nvSpPr>
        <p:spPr bwMode="auto">
          <a:xfrm>
            <a:off x="7643132" y="3978578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27" name="Oval 86"/>
          <p:cNvSpPr>
            <a:spLocks noChangeArrowheads="1"/>
          </p:cNvSpPr>
          <p:nvPr/>
        </p:nvSpPr>
        <p:spPr bwMode="auto">
          <a:xfrm>
            <a:off x="7223360" y="3978578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28" name="Oval 86"/>
          <p:cNvSpPr>
            <a:spLocks noChangeArrowheads="1"/>
          </p:cNvSpPr>
          <p:nvPr/>
        </p:nvSpPr>
        <p:spPr bwMode="auto">
          <a:xfrm>
            <a:off x="8070946" y="3986079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42" name="Oval 86"/>
          <p:cNvSpPr>
            <a:spLocks noChangeArrowheads="1"/>
          </p:cNvSpPr>
          <p:nvPr/>
        </p:nvSpPr>
        <p:spPr bwMode="auto">
          <a:xfrm>
            <a:off x="8481504" y="3986079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44" name="Connettore 1 143"/>
          <p:cNvCxnSpPr>
            <a:endCxn id="96" idx="0"/>
          </p:cNvCxnSpPr>
          <p:nvPr/>
        </p:nvCxnSpPr>
        <p:spPr bwMode="auto">
          <a:xfrm flipH="1">
            <a:off x="6991650" y="3717649"/>
            <a:ext cx="506680" cy="26578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5" name="Connettore 1 144"/>
          <p:cNvCxnSpPr>
            <a:endCxn id="127" idx="0"/>
          </p:cNvCxnSpPr>
          <p:nvPr/>
        </p:nvCxnSpPr>
        <p:spPr bwMode="auto">
          <a:xfrm flipH="1">
            <a:off x="7402208" y="3717649"/>
            <a:ext cx="96122" cy="260929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6" name="Connettore 1 145"/>
          <p:cNvCxnSpPr>
            <a:endCxn id="97" idx="0"/>
          </p:cNvCxnSpPr>
          <p:nvPr/>
        </p:nvCxnSpPr>
        <p:spPr bwMode="auto">
          <a:xfrm>
            <a:off x="7498330" y="3717649"/>
            <a:ext cx="323650" cy="260929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7" name="Connettore 1 146"/>
          <p:cNvCxnSpPr>
            <a:endCxn id="128" idx="0"/>
          </p:cNvCxnSpPr>
          <p:nvPr/>
        </p:nvCxnSpPr>
        <p:spPr bwMode="auto">
          <a:xfrm>
            <a:off x="7498330" y="3717649"/>
            <a:ext cx="751464" cy="26843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8" name="Connettore 1 147"/>
          <p:cNvCxnSpPr>
            <a:endCxn id="142" idx="0"/>
          </p:cNvCxnSpPr>
          <p:nvPr/>
        </p:nvCxnSpPr>
        <p:spPr bwMode="auto">
          <a:xfrm>
            <a:off x="7498330" y="3717649"/>
            <a:ext cx="1162022" cy="26843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0" name="Text Box 7"/>
          <p:cNvSpPr txBox="1">
            <a:spLocks noChangeArrowheads="1"/>
          </p:cNvSpPr>
          <p:nvPr/>
        </p:nvSpPr>
        <p:spPr bwMode="auto">
          <a:xfrm>
            <a:off x="342900" y="5334000"/>
            <a:ext cx="8458200" cy="1200329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 smtClean="0">
                <a:latin typeface="Arial" pitchFamily="34" charset="0"/>
              </a:rPr>
              <a:t>key property 3: </a:t>
            </a:r>
            <a:r>
              <a:rPr lang="en-US" sz="2400" dirty="0" smtClean="0">
                <a:latin typeface="Arial" pitchFamily="34" charset="0"/>
              </a:rPr>
              <a:t>two Q-nodes at different levels of </a:t>
            </a:r>
            <a:r>
              <a:rPr lang="en-US" sz="2400" i="1" dirty="0" smtClean="0">
                <a:latin typeface="Arial" pitchFamily="34" charset="0"/>
              </a:rPr>
              <a:t>T</a:t>
            </a:r>
            <a:r>
              <a:rPr lang="en-US" sz="2400" dirty="0">
                <a:latin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</a:rPr>
              <a:t>cross only if one of them is the child of an S-node</a:t>
            </a:r>
            <a:r>
              <a:rPr lang="el-GR" sz="2400" b="1" i="1" dirty="0" smtClean="0">
                <a:latin typeface="Arial" pitchFamily="34" charset="0"/>
                <a:sym typeface="Symbol" panose="05050102010706020507" pitchFamily="18" charset="2"/>
              </a:rPr>
              <a:t></a:t>
            </a:r>
            <a:r>
              <a:rPr lang="en-US" sz="2400" dirty="0" smtClean="0">
                <a:latin typeface="Arial" pitchFamily="34" charset="0"/>
              </a:rPr>
              <a:t> and the other one the grandchild of a P-node that is also a child of </a:t>
            </a:r>
            <a:r>
              <a:rPr lang="el-GR" sz="2400" b="1" i="1" dirty="0">
                <a:latin typeface="Arial" pitchFamily="34" charset="0"/>
                <a:sym typeface="Symbol" panose="05050102010706020507" pitchFamily="18" charset="2"/>
              </a:rPr>
              <a:t></a:t>
            </a:r>
            <a:endParaRPr lang="en-US" sz="2400" baseline="-25000" dirty="0">
              <a:latin typeface="Arial" pitchFamily="34" charset="0"/>
            </a:endParaRPr>
          </a:p>
        </p:txBody>
      </p:sp>
      <p:sp>
        <p:nvSpPr>
          <p:cNvPr id="98" name="Ovale 97"/>
          <p:cNvSpPr/>
          <p:nvPr/>
        </p:nvSpPr>
        <p:spPr>
          <a:xfrm>
            <a:off x="1220229" y="3576470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rgbClr val="F6960A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99" name="Ovale 98"/>
          <p:cNvSpPr/>
          <p:nvPr/>
        </p:nvSpPr>
        <p:spPr>
          <a:xfrm>
            <a:off x="2142348" y="4995691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01" name="Ovale 100"/>
          <p:cNvSpPr/>
          <p:nvPr/>
        </p:nvSpPr>
        <p:spPr>
          <a:xfrm>
            <a:off x="2185769" y="2687410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02" name="Ovale 101"/>
          <p:cNvSpPr/>
          <p:nvPr/>
        </p:nvSpPr>
        <p:spPr>
          <a:xfrm>
            <a:off x="1231818" y="4134974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rgbClr val="F6960A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08" name="Ovale 107"/>
          <p:cNvSpPr/>
          <p:nvPr/>
        </p:nvSpPr>
        <p:spPr>
          <a:xfrm>
            <a:off x="2695054" y="4213106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09" name="Ovale 108"/>
          <p:cNvSpPr/>
          <p:nvPr/>
        </p:nvSpPr>
        <p:spPr>
          <a:xfrm>
            <a:off x="2965574" y="3186836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10" name="Ovale 109"/>
          <p:cNvSpPr/>
          <p:nvPr/>
        </p:nvSpPr>
        <p:spPr>
          <a:xfrm>
            <a:off x="2573430" y="3025249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 dirty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11" name="Ovale 110"/>
          <p:cNvSpPr/>
          <p:nvPr/>
        </p:nvSpPr>
        <p:spPr>
          <a:xfrm>
            <a:off x="3114826" y="3874033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22" name="Ovale 121"/>
          <p:cNvSpPr/>
          <p:nvPr/>
        </p:nvSpPr>
        <p:spPr>
          <a:xfrm>
            <a:off x="1576767" y="4756740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rgbClr val="F6960A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49" name="Ovale 148"/>
          <p:cNvSpPr/>
          <p:nvPr/>
        </p:nvSpPr>
        <p:spPr>
          <a:xfrm>
            <a:off x="1447800" y="4267200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rgbClr val="F6960A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50" name="Ovale 149"/>
          <p:cNvSpPr/>
          <p:nvPr/>
        </p:nvSpPr>
        <p:spPr>
          <a:xfrm>
            <a:off x="1668207" y="3342085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rgbClr val="F6960A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 dirty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5106916" y="2660129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i="1" dirty="0">
                <a:latin typeface="Arial" pitchFamily="34" charset="0"/>
                <a:sym typeface="Symbol" panose="05050102010706020507" pitchFamily="18" charset="2"/>
              </a:rPr>
              <a:t></a:t>
            </a:r>
            <a:endParaRPr lang="it-IT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37952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SPQR-tree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decomposition:</a:t>
            </a:r>
            <a:b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Postprocessing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2" name="Oval 86"/>
          <p:cNvSpPr>
            <a:spLocks noChangeArrowheads="1"/>
          </p:cNvSpPr>
          <p:nvPr/>
        </p:nvSpPr>
        <p:spPr bwMode="auto">
          <a:xfrm>
            <a:off x="5966904" y="2057400"/>
            <a:ext cx="357696" cy="344146"/>
          </a:xfrm>
          <a:prstGeom prst="ellipse">
            <a:avLst/>
          </a:prstGeom>
          <a:solidFill>
            <a:srgbClr val="FFF0C1"/>
          </a:solidFill>
          <a:ln w="9525">
            <a:solidFill>
              <a:srgbClr val="F6960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P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5" name="Oval 86"/>
          <p:cNvSpPr>
            <a:spLocks noChangeArrowheads="1"/>
          </p:cNvSpPr>
          <p:nvPr/>
        </p:nvSpPr>
        <p:spPr bwMode="auto">
          <a:xfrm>
            <a:off x="5433504" y="2699753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6" name="Oval 86"/>
          <p:cNvSpPr>
            <a:spLocks noChangeArrowheads="1"/>
          </p:cNvSpPr>
          <p:nvPr/>
        </p:nvSpPr>
        <p:spPr bwMode="auto">
          <a:xfrm>
            <a:off x="7242760" y="2703600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78" name="Connettore 1 77"/>
          <p:cNvCxnSpPr>
            <a:stCxn id="72" idx="4"/>
            <a:endCxn id="75" idx="0"/>
          </p:cNvCxnSpPr>
          <p:nvPr/>
        </p:nvCxnSpPr>
        <p:spPr bwMode="auto">
          <a:xfrm flipH="1">
            <a:off x="5612352" y="2401546"/>
            <a:ext cx="533400" cy="298207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9" name="Connettore 1 78"/>
          <p:cNvCxnSpPr>
            <a:stCxn id="72" idx="4"/>
            <a:endCxn id="76" idx="1"/>
          </p:cNvCxnSpPr>
          <p:nvPr/>
        </p:nvCxnSpPr>
        <p:spPr bwMode="auto">
          <a:xfrm>
            <a:off x="6145752" y="2401546"/>
            <a:ext cx="1149391" cy="352453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1" name="Oval 86"/>
          <p:cNvSpPr>
            <a:spLocks noChangeArrowheads="1"/>
          </p:cNvSpPr>
          <p:nvPr/>
        </p:nvSpPr>
        <p:spPr bwMode="auto">
          <a:xfrm>
            <a:off x="5433504" y="3394059"/>
            <a:ext cx="357696" cy="34414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S*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4" name="Oval 86"/>
          <p:cNvSpPr>
            <a:spLocks noChangeArrowheads="1"/>
          </p:cNvSpPr>
          <p:nvPr/>
        </p:nvSpPr>
        <p:spPr bwMode="auto">
          <a:xfrm>
            <a:off x="5840974" y="3370956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85" name="Connettore 1 84"/>
          <p:cNvCxnSpPr>
            <a:stCxn id="75" idx="4"/>
            <a:endCxn id="81" idx="0"/>
          </p:cNvCxnSpPr>
          <p:nvPr/>
        </p:nvCxnSpPr>
        <p:spPr bwMode="auto">
          <a:xfrm>
            <a:off x="5612352" y="3043899"/>
            <a:ext cx="0" cy="35016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7" name="Connettore 1 86"/>
          <p:cNvCxnSpPr>
            <a:stCxn id="75" idx="4"/>
            <a:endCxn id="84" idx="0"/>
          </p:cNvCxnSpPr>
          <p:nvPr/>
        </p:nvCxnSpPr>
        <p:spPr bwMode="auto">
          <a:xfrm>
            <a:off x="5612352" y="3043899"/>
            <a:ext cx="407470" cy="327057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8" name="Oval 86"/>
          <p:cNvSpPr>
            <a:spLocks noChangeArrowheads="1"/>
          </p:cNvSpPr>
          <p:nvPr/>
        </p:nvSpPr>
        <p:spPr bwMode="auto">
          <a:xfrm>
            <a:off x="6819900" y="3385680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9" name="Oval 86"/>
          <p:cNvSpPr>
            <a:spLocks noChangeArrowheads="1"/>
          </p:cNvSpPr>
          <p:nvPr/>
        </p:nvSpPr>
        <p:spPr bwMode="auto">
          <a:xfrm>
            <a:off x="7795704" y="3380829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0" name="Oval 86"/>
          <p:cNvSpPr>
            <a:spLocks noChangeArrowheads="1"/>
          </p:cNvSpPr>
          <p:nvPr/>
        </p:nvSpPr>
        <p:spPr bwMode="auto">
          <a:xfrm>
            <a:off x="7338504" y="3373503"/>
            <a:ext cx="357696" cy="34414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it-IT" sz="1600" dirty="0">
                <a:solidFill>
                  <a:srgbClr val="000000"/>
                </a:solidFill>
                <a:latin typeface="Arial" pitchFamily="34" charset="0"/>
              </a:rPr>
              <a:t>R</a:t>
            </a:r>
          </a:p>
        </p:txBody>
      </p:sp>
      <p:cxnSp>
        <p:nvCxnSpPr>
          <p:cNvPr id="91" name="Connettore 1 90"/>
          <p:cNvCxnSpPr>
            <a:stCxn id="76" idx="4"/>
            <a:endCxn id="88" idx="0"/>
          </p:cNvCxnSpPr>
          <p:nvPr/>
        </p:nvCxnSpPr>
        <p:spPr bwMode="auto">
          <a:xfrm flipH="1">
            <a:off x="6998748" y="3047746"/>
            <a:ext cx="422860" cy="337934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2" name="Connettore 1 91"/>
          <p:cNvCxnSpPr>
            <a:stCxn id="76" idx="4"/>
            <a:endCxn id="90" idx="0"/>
          </p:cNvCxnSpPr>
          <p:nvPr/>
        </p:nvCxnSpPr>
        <p:spPr bwMode="auto">
          <a:xfrm>
            <a:off x="7421608" y="3047746"/>
            <a:ext cx="95744" cy="325757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3" name="Connettore 1 92"/>
          <p:cNvCxnSpPr>
            <a:stCxn id="76" idx="4"/>
            <a:endCxn id="89" idx="0"/>
          </p:cNvCxnSpPr>
          <p:nvPr/>
        </p:nvCxnSpPr>
        <p:spPr bwMode="auto">
          <a:xfrm>
            <a:off x="7421608" y="3047746"/>
            <a:ext cx="552944" cy="333083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7" name="Rettangolo 56"/>
          <p:cNvSpPr/>
          <p:nvPr/>
        </p:nvSpPr>
        <p:spPr>
          <a:xfrm>
            <a:off x="166619" y="3599067"/>
            <a:ext cx="423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i="1" dirty="0">
                <a:latin typeface="Arial" pitchFamily="34" charset="0"/>
              </a:rPr>
              <a:t>G</a:t>
            </a:r>
            <a:endParaRPr lang="it-IT" sz="2400" dirty="0"/>
          </a:p>
        </p:txBody>
      </p:sp>
      <p:sp>
        <p:nvSpPr>
          <p:cNvPr id="58" name="Oval 86"/>
          <p:cNvSpPr>
            <a:spLocks noChangeArrowheads="1"/>
          </p:cNvSpPr>
          <p:nvPr/>
        </p:nvSpPr>
        <p:spPr bwMode="auto">
          <a:xfrm>
            <a:off x="5966904" y="2057400"/>
            <a:ext cx="357696" cy="344146"/>
          </a:xfrm>
          <a:prstGeom prst="ellipse">
            <a:avLst/>
          </a:prstGeom>
          <a:solidFill>
            <a:srgbClr val="FFF0C1"/>
          </a:solidFill>
          <a:ln w="9525">
            <a:solidFill>
              <a:srgbClr val="F6960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P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61" name="Oval 86"/>
          <p:cNvSpPr>
            <a:spLocks noChangeArrowheads="1"/>
          </p:cNvSpPr>
          <p:nvPr/>
        </p:nvSpPr>
        <p:spPr bwMode="auto">
          <a:xfrm>
            <a:off x="5966904" y="1576062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it-IT" sz="1600" dirty="0">
                <a:solidFill>
                  <a:srgbClr val="000000"/>
                </a:solidFill>
                <a:latin typeface="Arial" pitchFamily="34" charset="0"/>
              </a:rPr>
              <a:t>Q</a:t>
            </a:r>
          </a:p>
        </p:txBody>
      </p:sp>
      <p:sp>
        <p:nvSpPr>
          <p:cNvPr id="65" name="Rettangolo 64"/>
          <p:cNvSpPr/>
          <p:nvPr/>
        </p:nvSpPr>
        <p:spPr>
          <a:xfrm>
            <a:off x="5255433" y="1647080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i="1" dirty="0" smtClean="0">
                <a:latin typeface="Arial" pitchFamily="34" charset="0"/>
              </a:rPr>
              <a:t>T</a:t>
            </a:r>
            <a:endParaRPr lang="it-IT" sz="2400" dirty="0"/>
          </a:p>
        </p:txBody>
      </p:sp>
      <p:cxnSp>
        <p:nvCxnSpPr>
          <p:cNvPr id="66" name="Connettore 1 65"/>
          <p:cNvCxnSpPr/>
          <p:nvPr/>
        </p:nvCxnSpPr>
        <p:spPr bwMode="auto">
          <a:xfrm>
            <a:off x="6145752" y="1920208"/>
            <a:ext cx="0" cy="13719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4" name="Connettore 1 93"/>
          <p:cNvCxnSpPr/>
          <p:nvPr/>
        </p:nvCxnSpPr>
        <p:spPr bwMode="auto">
          <a:xfrm flipH="1">
            <a:off x="1722501" y="2778241"/>
            <a:ext cx="517678" cy="697029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5" name="Connettore 1 94"/>
          <p:cNvCxnSpPr>
            <a:stCxn id="99" idx="7"/>
            <a:endCxn id="108" idx="4"/>
          </p:cNvCxnSpPr>
          <p:nvPr/>
        </p:nvCxnSpPr>
        <p:spPr bwMode="auto">
          <a:xfrm flipV="1">
            <a:off x="2277436" y="4371372"/>
            <a:ext cx="496751" cy="647497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4" name="Connettore 1 103"/>
          <p:cNvCxnSpPr>
            <a:stCxn id="101" idx="5"/>
            <a:endCxn id="110" idx="1"/>
          </p:cNvCxnSpPr>
          <p:nvPr/>
        </p:nvCxnSpPr>
        <p:spPr bwMode="auto">
          <a:xfrm>
            <a:off x="2320857" y="2822498"/>
            <a:ext cx="275751" cy="225929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5" name="Connettore 1 104"/>
          <p:cNvCxnSpPr>
            <a:endCxn id="98" idx="7"/>
          </p:cNvCxnSpPr>
          <p:nvPr/>
        </p:nvCxnSpPr>
        <p:spPr bwMode="auto">
          <a:xfrm flipH="1">
            <a:off x="1355317" y="3421218"/>
            <a:ext cx="312890" cy="17843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7" name="Connettore 1 106"/>
          <p:cNvCxnSpPr>
            <a:endCxn id="102" idx="7"/>
          </p:cNvCxnSpPr>
          <p:nvPr/>
        </p:nvCxnSpPr>
        <p:spPr bwMode="auto">
          <a:xfrm flipH="1">
            <a:off x="1366906" y="3500351"/>
            <a:ext cx="380434" cy="657801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2" name="Connettore 1 111"/>
          <p:cNvCxnSpPr>
            <a:stCxn id="108" idx="6"/>
            <a:endCxn id="111" idx="3"/>
          </p:cNvCxnSpPr>
          <p:nvPr/>
        </p:nvCxnSpPr>
        <p:spPr bwMode="auto">
          <a:xfrm flipV="1">
            <a:off x="2853320" y="4009121"/>
            <a:ext cx="284684" cy="28311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3" name="Connettore 1 112"/>
          <p:cNvCxnSpPr>
            <a:stCxn id="110" idx="6"/>
            <a:endCxn id="109" idx="1"/>
          </p:cNvCxnSpPr>
          <p:nvPr/>
        </p:nvCxnSpPr>
        <p:spPr bwMode="auto">
          <a:xfrm>
            <a:off x="2731696" y="3104382"/>
            <a:ext cx="257056" cy="10563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4" name="Connettore 1 113"/>
          <p:cNvCxnSpPr>
            <a:stCxn id="109" idx="4"/>
            <a:endCxn id="108" idx="7"/>
          </p:cNvCxnSpPr>
          <p:nvPr/>
        </p:nvCxnSpPr>
        <p:spPr bwMode="auto">
          <a:xfrm flipH="1">
            <a:off x="2830142" y="3345102"/>
            <a:ext cx="214565" cy="89118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5" name="Connettore 1 114"/>
          <p:cNvCxnSpPr>
            <a:stCxn id="110" idx="5"/>
            <a:endCxn id="111" idx="1"/>
          </p:cNvCxnSpPr>
          <p:nvPr/>
        </p:nvCxnSpPr>
        <p:spPr bwMode="auto">
          <a:xfrm>
            <a:off x="2708518" y="3160337"/>
            <a:ext cx="429486" cy="736874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6" name="Connettore 1 115"/>
          <p:cNvCxnSpPr>
            <a:stCxn id="109" idx="5"/>
            <a:endCxn id="111" idx="7"/>
          </p:cNvCxnSpPr>
          <p:nvPr/>
        </p:nvCxnSpPr>
        <p:spPr bwMode="auto">
          <a:xfrm>
            <a:off x="3100662" y="3321924"/>
            <a:ext cx="149252" cy="575287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8" name="Connettore 1 117"/>
          <p:cNvCxnSpPr>
            <a:stCxn id="101" idx="4"/>
            <a:endCxn id="99" idx="0"/>
          </p:cNvCxnSpPr>
          <p:nvPr/>
        </p:nvCxnSpPr>
        <p:spPr bwMode="auto">
          <a:xfrm flipH="1">
            <a:off x="2221481" y="2845676"/>
            <a:ext cx="43421" cy="2150015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0" name="Connettore 1 79"/>
          <p:cNvCxnSpPr/>
          <p:nvPr/>
        </p:nvCxnSpPr>
        <p:spPr bwMode="auto">
          <a:xfrm flipH="1" flipV="1">
            <a:off x="1366906" y="4270062"/>
            <a:ext cx="80894" cy="76271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3" name="Connettore 1 82"/>
          <p:cNvCxnSpPr/>
          <p:nvPr/>
        </p:nvCxnSpPr>
        <p:spPr bwMode="auto">
          <a:xfrm>
            <a:off x="1355317" y="3711558"/>
            <a:ext cx="171616" cy="555642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0" name="Connettore 1 119"/>
          <p:cNvCxnSpPr>
            <a:endCxn id="122" idx="0"/>
          </p:cNvCxnSpPr>
          <p:nvPr/>
        </p:nvCxnSpPr>
        <p:spPr bwMode="auto">
          <a:xfrm>
            <a:off x="1526933" y="4425466"/>
            <a:ext cx="128967" cy="331274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4" name="Connettore 1 123"/>
          <p:cNvCxnSpPr/>
          <p:nvPr/>
        </p:nvCxnSpPr>
        <p:spPr bwMode="auto">
          <a:xfrm flipH="1">
            <a:off x="1711855" y="3477173"/>
            <a:ext cx="91440" cy="1302745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chemeClr val="accent2">
                <a:lumMod val="60000"/>
                <a:lumOff val="40000"/>
              </a:schemeClr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125" name="Connettore 1 124"/>
          <p:cNvCxnSpPr/>
          <p:nvPr/>
        </p:nvCxnSpPr>
        <p:spPr bwMode="auto">
          <a:xfrm>
            <a:off x="1582888" y="4402288"/>
            <a:ext cx="582638" cy="616581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chemeClr val="accent2">
                <a:lumMod val="60000"/>
                <a:lumOff val="40000"/>
              </a:schemeClr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129" name="Oval 86"/>
          <p:cNvSpPr>
            <a:spLocks noChangeArrowheads="1"/>
          </p:cNvSpPr>
          <p:nvPr/>
        </p:nvSpPr>
        <p:spPr bwMode="auto">
          <a:xfrm>
            <a:off x="4886050" y="3985260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30" name="Connettore 1 129"/>
          <p:cNvCxnSpPr>
            <a:endCxn id="129" idx="0"/>
          </p:cNvCxnSpPr>
          <p:nvPr/>
        </p:nvCxnSpPr>
        <p:spPr bwMode="auto">
          <a:xfrm flipH="1">
            <a:off x="5064898" y="3738205"/>
            <a:ext cx="547454" cy="247055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1" name="Oval 86"/>
          <p:cNvSpPr>
            <a:spLocks noChangeArrowheads="1"/>
          </p:cNvSpPr>
          <p:nvPr/>
        </p:nvSpPr>
        <p:spPr bwMode="auto">
          <a:xfrm>
            <a:off x="4800600" y="4530004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32" name="Oval 86"/>
          <p:cNvSpPr>
            <a:spLocks noChangeArrowheads="1"/>
          </p:cNvSpPr>
          <p:nvPr/>
        </p:nvSpPr>
        <p:spPr bwMode="auto">
          <a:xfrm>
            <a:off x="4419600" y="4532654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33" name="Connettore 1 132"/>
          <p:cNvCxnSpPr>
            <a:stCxn id="129" idx="4"/>
            <a:endCxn id="132" idx="0"/>
          </p:cNvCxnSpPr>
          <p:nvPr/>
        </p:nvCxnSpPr>
        <p:spPr bwMode="auto">
          <a:xfrm flipH="1">
            <a:off x="4598448" y="4329406"/>
            <a:ext cx="466450" cy="20324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4" name="Connettore 1 133"/>
          <p:cNvCxnSpPr>
            <a:stCxn id="129" idx="4"/>
            <a:endCxn id="131" idx="0"/>
          </p:cNvCxnSpPr>
          <p:nvPr/>
        </p:nvCxnSpPr>
        <p:spPr bwMode="auto">
          <a:xfrm flipH="1">
            <a:off x="4979448" y="4329406"/>
            <a:ext cx="85450" cy="20059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5" name="Oval 86"/>
          <p:cNvSpPr>
            <a:spLocks noChangeArrowheads="1"/>
          </p:cNvSpPr>
          <p:nvPr/>
        </p:nvSpPr>
        <p:spPr bwMode="auto">
          <a:xfrm>
            <a:off x="5433504" y="4009121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36" name="Connettore 1 135"/>
          <p:cNvCxnSpPr>
            <a:stCxn id="81" idx="4"/>
            <a:endCxn id="135" idx="0"/>
          </p:cNvCxnSpPr>
          <p:nvPr/>
        </p:nvCxnSpPr>
        <p:spPr bwMode="auto">
          <a:xfrm>
            <a:off x="5612352" y="3738205"/>
            <a:ext cx="0" cy="270916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7" name="Oval 86"/>
          <p:cNvSpPr>
            <a:spLocks noChangeArrowheads="1"/>
          </p:cNvSpPr>
          <p:nvPr/>
        </p:nvSpPr>
        <p:spPr bwMode="auto">
          <a:xfrm>
            <a:off x="5638800" y="4553865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38" name="Oval 86"/>
          <p:cNvSpPr>
            <a:spLocks noChangeArrowheads="1"/>
          </p:cNvSpPr>
          <p:nvPr/>
        </p:nvSpPr>
        <p:spPr bwMode="auto">
          <a:xfrm>
            <a:off x="5257800" y="4556515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39" name="Connettore 1 138"/>
          <p:cNvCxnSpPr>
            <a:stCxn id="135" idx="4"/>
            <a:endCxn id="138" idx="0"/>
          </p:cNvCxnSpPr>
          <p:nvPr/>
        </p:nvCxnSpPr>
        <p:spPr bwMode="auto">
          <a:xfrm flipH="1">
            <a:off x="5436648" y="4353267"/>
            <a:ext cx="175704" cy="20324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0" name="Connettore 1 139"/>
          <p:cNvCxnSpPr>
            <a:stCxn id="135" idx="4"/>
            <a:endCxn id="137" idx="0"/>
          </p:cNvCxnSpPr>
          <p:nvPr/>
        </p:nvCxnSpPr>
        <p:spPr bwMode="auto">
          <a:xfrm>
            <a:off x="5612352" y="4353267"/>
            <a:ext cx="205296" cy="20059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3" name="Oval 86"/>
          <p:cNvSpPr>
            <a:spLocks noChangeArrowheads="1"/>
          </p:cNvSpPr>
          <p:nvPr/>
        </p:nvSpPr>
        <p:spPr bwMode="auto">
          <a:xfrm>
            <a:off x="5966904" y="4009121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6" name="Oval 86"/>
          <p:cNvSpPr>
            <a:spLocks noChangeArrowheads="1"/>
          </p:cNvSpPr>
          <p:nvPr/>
        </p:nvSpPr>
        <p:spPr bwMode="auto">
          <a:xfrm>
            <a:off x="6450552" y="4553865"/>
            <a:ext cx="357696" cy="34414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2">
                <a:lumMod val="60000"/>
                <a:lumOff val="40000"/>
              </a:schemeClr>
            </a:solidFill>
            <a:prstDash val="sysDash"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19" name="Oval 86"/>
          <p:cNvSpPr>
            <a:spLocks noChangeArrowheads="1"/>
          </p:cNvSpPr>
          <p:nvPr/>
        </p:nvSpPr>
        <p:spPr bwMode="auto">
          <a:xfrm>
            <a:off x="6069552" y="4556515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21" name="Connettore 1 120"/>
          <p:cNvCxnSpPr>
            <a:stCxn id="103" idx="4"/>
            <a:endCxn id="119" idx="0"/>
          </p:cNvCxnSpPr>
          <p:nvPr/>
        </p:nvCxnSpPr>
        <p:spPr bwMode="auto">
          <a:xfrm>
            <a:off x="6145752" y="4353267"/>
            <a:ext cx="102648" cy="20324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3" name="Connettore 1 122"/>
          <p:cNvCxnSpPr>
            <a:stCxn id="103" idx="4"/>
            <a:endCxn id="106" idx="0"/>
          </p:cNvCxnSpPr>
          <p:nvPr/>
        </p:nvCxnSpPr>
        <p:spPr bwMode="auto">
          <a:xfrm>
            <a:off x="6145752" y="4353267"/>
            <a:ext cx="483648" cy="20059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6" name="Connettore 1 125"/>
          <p:cNvCxnSpPr>
            <a:stCxn id="81" idx="4"/>
            <a:endCxn id="103" idx="0"/>
          </p:cNvCxnSpPr>
          <p:nvPr/>
        </p:nvCxnSpPr>
        <p:spPr bwMode="auto">
          <a:xfrm>
            <a:off x="5612352" y="3738205"/>
            <a:ext cx="533400" cy="270916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6" name="Oval 86"/>
          <p:cNvSpPr>
            <a:spLocks noChangeArrowheads="1"/>
          </p:cNvSpPr>
          <p:nvPr/>
        </p:nvSpPr>
        <p:spPr bwMode="auto">
          <a:xfrm>
            <a:off x="6812802" y="3983429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7" name="Oval 86"/>
          <p:cNvSpPr>
            <a:spLocks noChangeArrowheads="1"/>
          </p:cNvSpPr>
          <p:nvPr/>
        </p:nvSpPr>
        <p:spPr bwMode="auto">
          <a:xfrm>
            <a:off x="7643132" y="3978578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27" name="Oval 86"/>
          <p:cNvSpPr>
            <a:spLocks noChangeArrowheads="1"/>
          </p:cNvSpPr>
          <p:nvPr/>
        </p:nvSpPr>
        <p:spPr bwMode="auto">
          <a:xfrm>
            <a:off x="7223360" y="3978578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28" name="Oval 86"/>
          <p:cNvSpPr>
            <a:spLocks noChangeArrowheads="1"/>
          </p:cNvSpPr>
          <p:nvPr/>
        </p:nvSpPr>
        <p:spPr bwMode="auto">
          <a:xfrm>
            <a:off x="8070946" y="3986079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42" name="Oval 86"/>
          <p:cNvSpPr>
            <a:spLocks noChangeArrowheads="1"/>
          </p:cNvSpPr>
          <p:nvPr/>
        </p:nvSpPr>
        <p:spPr bwMode="auto">
          <a:xfrm>
            <a:off x="8481504" y="3986079"/>
            <a:ext cx="357696" cy="3441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44" name="Connettore 1 143"/>
          <p:cNvCxnSpPr>
            <a:endCxn id="96" idx="0"/>
          </p:cNvCxnSpPr>
          <p:nvPr/>
        </p:nvCxnSpPr>
        <p:spPr bwMode="auto">
          <a:xfrm flipH="1">
            <a:off x="6991650" y="3717649"/>
            <a:ext cx="506680" cy="26578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5" name="Connettore 1 144"/>
          <p:cNvCxnSpPr>
            <a:endCxn id="127" idx="0"/>
          </p:cNvCxnSpPr>
          <p:nvPr/>
        </p:nvCxnSpPr>
        <p:spPr bwMode="auto">
          <a:xfrm flipH="1">
            <a:off x="7402208" y="3717649"/>
            <a:ext cx="96122" cy="260929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6" name="Connettore 1 145"/>
          <p:cNvCxnSpPr>
            <a:endCxn id="97" idx="0"/>
          </p:cNvCxnSpPr>
          <p:nvPr/>
        </p:nvCxnSpPr>
        <p:spPr bwMode="auto">
          <a:xfrm>
            <a:off x="7498330" y="3717649"/>
            <a:ext cx="323650" cy="260929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7" name="Connettore 1 146"/>
          <p:cNvCxnSpPr>
            <a:endCxn id="128" idx="0"/>
          </p:cNvCxnSpPr>
          <p:nvPr/>
        </p:nvCxnSpPr>
        <p:spPr bwMode="auto">
          <a:xfrm>
            <a:off x="7498330" y="3717649"/>
            <a:ext cx="751464" cy="26843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8" name="Connettore 1 147"/>
          <p:cNvCxnSpPr>
            <a:endCxn id="142" idx="0"/>
          </p:cNvCxnSpPr>
          <p:nvPr/>
        </p:nvCxnSpPr>
        <p:spPr bwMode="auto">
          <a:xfrm>
            <a:off x="7498330" y="3717649"/>
            <a:ext cx="1162022" cy="26843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0" name="Text Box 7"/>
          <p:cNvSpPr txBox="1">
            <a:spLocks noChangeArrowheads="1"/>
          </p:cNvSpPr>
          <p:nvPr/>
        </p:nvSpPr>
        <p:spPr bwMode="auto">
          <a:xfrm>
            <a:off x="342900" y="5334000"/>
            <a:ext cx="8458200" cy="92333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smtClean="0">
                <a:latin typeface="Arial" pitchFamily="34" charset="0"/>
              </a:rPr>
              <a:t>S*-node</a:t>
            </a:r>
            <a:r>
              <a:rPr lang="en-US" sz="2800" dirty="0" smtClean="0">
                <a:latin typeface="Arial" pitchFamily="34" charset="0"/>
              </a:rPr>
              <a:t> = merge of </a:t>
            </a:r>
            <a:r>
              <a:rPr lang="en-US" sz="2600" dirty="0" smtClean="0">
                <a:latin typeface="Arial" pitchFamily="34" charset="0"/>
              </a:rPr>
              <a:t>a P-node + a Q-node that are children of the same S-node and that ‘cross’ each other</a:t>
            </a:r>
            <a:endParaRPr lang="en-US" sz="2600" baseline="-25000" dirty="0">
              <a:latin typeface="Arial" pitchFamily="34" charset="0"/>
            </a:endParaRPr>
          </a:p>
        </p:txBody>
      </p:sp>
      <p:sp>
        <p:nvSpPr>
          <p:cNvPr id="6" name="Figura a mano libera 5"/>
          <p:cNvSpPr/>
          <p:nvPr/>
        </p:nvSpPr>
        <p:spPr bwMode="auto">
          <a:xfrm>
            <a:off x="3918742" y="3708400"/>
            <a:ext cx="1567658" cy="935178"/>
          </a:xfrm>
          <a:custGeom>
            <a:avLst/>
            <a:gdLst>
              <a:gd name="connsiteX0" fmla="*/ 1567658 w 1567658"/>
              <a:gd name="connsiteY0" fmla="*/ 0 h 935178"/>
              <a:gd name="connsiteX1" fmla="*/ 157958 w 1567658"/>
              <a:gd name="connsiteY1" fmla="*/ 228600 h 935178"/>
              <a:gd name="connsiteX2" fmla="*/ 18258 w 1567658"/>
              <a:gd name="connsiteY2" fmla="*/ 889000 h 935178"/>
              <a:gd name="connsiteX3" fmla="*/ 18258 w 1567658"/>
              <a:gd name="connsiteY3" fmla="*/ 876300 h 935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7658" h="935178">
                <a:moveTo>
                  <a:pt x="1567658" y="0"/>
                </a:moveTo>
                <a:cubicBezTo>
                  <a:pt x="991924" y="40216"/>
                  <a:pt x="416191" y="80433"/>
                  <a:pt x="157958" y="228600"/>
                </a:cubicBezTo>
                <a:cubicBezTo>
                  <a:pt x="-100275" y="376767"/>
                  <a:pt x="41541" y="781050"/>
                  <a:pt x="18258" y="889000"/>
                </a:cubicBezTo>
                <a:cubicBezTo>
                  <a:pt x="-5025" y="996950"/>
                  <a:pt x="26725" y="882650"/>
                  <a:pt x="18258" y="876300"/>
                </a:cubicBezTo>
              </a:path>
            </a:pathLst>
          </a:custGeom>
          <a:noFill/>
          <a:ln w="12700" cap="sq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2" name="Oval 86"/>
          <p:cNvSpPr>
            <a:spLocks noChangeArrowheads="1"/>
          </p:cNvSpPr>
          <p:nvPr/>
        </p:nvSpPr>
        <p:spPr bwMode="auto">
          <a:xfrm>
            <a:off x="3786696" y="4532373"/>
            <a:ext cx="357696" cy="34414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2">
                <a:lumMod val="60000"/>
                <a:lumOff val="40000"/>
              </a:schemeClr>
            </a:solidFill>
            <a:prstDash val="sysDash"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8" name="Ovale 97"/>
          <p:cNvSpPr/>
          <p:nvPr/>
        </p:nvSpPr>
        <p:spPr>
          <a:xfrm>
            <a:off x="1220229" y="3576470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99" name="Ovale 98"/>
          <p:cNvSpPr/>
          <p:nvPr/>
        </p:nvSpPr>
        <p:spPr>
          <a:xfrm>
            <a:off x="2142348" y="4995691"/>
            <a:ext cx="158266" cy="158266"/>
          </a:xfrm>
          <a:prstGeom prst="ellipse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01" name="Ovale 100"/>
          <p:cNvSpPr/>
          <p:nvPr/>
        </p:nvSpPr>
        <p:spPr>
          <a:xfrm>
            <a:off x="2185769" y="2687410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02" name="Ovale 101"/>
          <p:cNvSpPr/>
          <p:nvPr/>
        </p:nvSpPr>
        <p:spPr>
          <a:xfrm>
            <a:off x="1231818" y="4134974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08" name="Ovale 107"/>
          <p:cNvSpPr/>
          <p:nvPr/>
        </p:nvSpPr>
        <p:spPr>
          <a:xfrm>
            <a:off x="2695054" y="4213106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09" name="Ovale 108"/>
          <p:cNvSpPr/>
          <p:nvPr/>
        </p:nvSpPr>
        <p:spPr>
          <a:xfrm>
            <a:off x="2965574" y="3186836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10" name="Ovale 109"/>
          <p:cNvSpPr/>
          <p:nvPr/>
        </p:nvSpPr>
        <p:spPr>
          <a:xfrm>
            <a:off x="2573430" y="3025249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 dirty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11" name="Ovale 110"/>
          <p:cNvSpPr/>
          <p:nvPr/>
        </p:nvSpPr>
        <p:spPr>
          <a:xfrm>
            <a:off x="3114826" y="3874033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22" name="Ovale 121"/>
          <p:cNvSpPr/>
          <p:nvPr/>
        </p:nvSpPr>
        <p:spPr>
          <a:xfrm>
            <a:off x="1576767" y="4756740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49" name="Ovale 148"/>
          <p:cNvSpPr/>
          <p:nvPr/>
        </p:nvSpPr>
        <p:spPr>
          <a:xfrm>
            <a:off x="1447800" y="4267200"/>
            <a:ext cx="158266" cy="15826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50" name="Ovale 149"/>
          <p:cNvSpPr/>
          <p:nvPr/>
        </p:nvSpPr>
        <p:spPr>
          <a:xfrm>
            <a:off x="1668207" y="3342085"/>
            <a:ext cx="158266" cy="158266"/>
          </a:xfrm>
          <a:prstGeom prst="ellipse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 dirty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51" name="Rettangolo 150"/>
          <p:cNvSpPr/>
          <p:nvPr/>
        </p:nvSpPr>
        <p:spPr>
          <a:xfrm>
            <a:off x="5106916" y="2660129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i="1" dirty="0">
                <a:latin typeface="Arial" pitchFamily="34" charset="0"/>
                <a:sym typeface="Symbol" panose="05050102010706020507" pitchFamily="18" charset="2"/>
              </a:rPr>
              <a:t></a:t>
            </a:r>
            <a:endParaRPr lang="it-IT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87307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2-connected </a:t>
            </a:r>
            <a:r>
              <a:rPr lang="en-US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o1p graphs</a:t>
            </a:r>
            <a:r>
              <a:rPr lang="en-US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br>
              <a:rPr lang="en-US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Proof scheme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28600" y="1631950"/>
            <a:ext cx="8458200" cy="57785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2400" dirty="0" smtClean="0">
                <a:latin typeface="Arial" pitchFamily="34" charset="0"/>
              </a:rPr>
              <a:t>Let </a:t>
            </a:r>
            <a:r>
              <a:rPr lang="en-US" sz="2400" i="1" dirty="0" smtClean="0">
                <a:latin typeface="Arial" pitchFamily="34" charset="0"/>
              </a:rPr>
              <a:t>T</a:t>
            </a:r>
            <a:r>
              <a:rPr lang="en-US" sz="2400" dirty="0" smtClean="0">
                <a:latin typeface="Arial" pitchFamily="34" charset="0"/>
              </a:rPr>
              <a:t> be an SPQR-tree of an embedded o1p graph </a:t>
            </a:r>
            <a:r>
              <a:rPr lang="en-US" sz="2400" i="1" dirty="0" smtClean="0">
                <a:latin typeface="Arial" pitchFamily="34" charset="0"/>
              </a:rPr>
              <a:t>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01887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839200" cy="11430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(Planar) Slope Number </a:t>
            </a:r>
            <a:b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of a Graph </a:t>
            </a:r>
            <a:r>
              <a:rPr lang="en-US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304800" y="2133600"/>
            <a:ext cx="8458200" cy="954107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</a:rPr>
              <a:t>minimum number of edge slopes to compute a (planar) straight-line drawing of </a:t>
            </a:r>
            <a:r>
              <a:rPr lang="en-US" sz="2800" b="1" i="1" dirty="0" smtClean="0">
                <a:latin typeface="Arial" pitchFamily="34" charset="0"/>
              </a:rPr>
              <a:t>G</a:t>
            </a:r>
            <a:endParaRPr lang="en-US" sz="2800" dirty="0" smtClean="0">
              <a:solidFill>
                <a:srgbClr val="0070C0"/>
              </a:solidFill>
              <a:latin typeface="Arial" pitchFamily="34" charset="0"/>
            </a:endParaRPr>
          </a:p>
        </p:txBody>
      </p:sp>
      <p:sp>
        <p:nvSpPr>
          <p:cNvPr id="4" name="Figura a mano libera 3"/>
          <p:cNvSpPr/>
          <p:nvPr/>
        </p:nvSpPr>
        <p:spPr bwMode="auto">
          <a:xfrm>
            <a:off x="1722858" y="4340158"/>
            <a:ext cx="734438" cy="1468877"/>
          </a:xfrm>
          <a:custGeom>
            <a:avLst/>
            <a:gdLst>
              <a:gd name="connsiteX0" fmla="*/ 0 w 734438"/>
              <a:gd name="connsiteY0" fmla="*/ 0 h 1468877"/>
              <a:gd name="connsiteX1" fmla="*/ 729574 w 734438"/>
              <a:gd name="connsiteY1" fmla="*/ 700392 h 1468877"/>
              <a:gd name="connsiteX2" fmla="*/ 29183 w 734438"/>
              <a:gd name="connsiteY2" fmla="*/ 1468877 h 1468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4438" h="1468877">
                <a:moveTo>
                  <a:pt x="0" y="0"/>
                </a:moveTo>
                <a:cubicBezTo>
                  <a:pt x="362355" y="227789"/>
                  <a:pt x="724710" y="455579"/>
                  <a:pt x="729574" y="700392"/>
                </a:cubicBezTo>
                <a:cubicBezTo>
                  <a:pt x="734438" y="945205"/>
                  <a:pt x="147536" y="1340796"/>
                  <a:pt x="29183" y="1468877"/>
                </a:cubicBezTo>
              </a:path>
            </a:pathLst>
          </a:custGeom>
          <a:noFill/>
          <a:ln w="15875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Figura a mano libera 4"/>
          <p:cNvSpPr/>
          <p:nvPr/>
        </p:nvSpPr>
        <p:spPr bwMode="auto">
          <a:xfrm>
            <a:off x="1730964" y="4351507"/>
            <a:ext cx="1039238" cy="1468877"/>
          </a:xfrm>
          <a:custGeom>
            <a:avLst/>
            <a:gdLst>
              <a:gd name="connsiteX0" fmla="*/ 0 w 734438"/>
              <a:gd name="connsiteY0" fmla="*/ 0 h 1468877"/>
              <a:gd name="connsiteX1" fmla="*/ 729574 w 734438"/>
              <a:gd name="connsiteY1" fmla="*/ 700392 h 1468877"/>
              <a:gd name="connsiteX2" fmla="*/ 29183 w 734438"/>
              <a:gd name="connsiteY2" fmla="*/ 1468877 h 1468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4438" h="1468877">
                <a:moveTo>
                  <a:pt x="0" y="0"/>
                </a:moveTo>
                <a:cubicBezTo>
                  <a:pt x="362355" y="227789"/>
                  <a:pt x="724710" y="455579"/>
                  <a:pt x="729574" y="700392"/>
                </a:cubicBezTo>
                <a:cubicBezTo>
                  <a:pt x="734438" y="945205"/>
                  <a:pt x="147536" y="1340796"/>
                  <a:pt x="29183" y="1468877"/>
                </a:cubicBezTo>
              </a:path>
            </a:pathLst>
          </a:custGeom>
          <a:noFill/>
          <a:ln w="15875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Figura a mano libera 5"/>
          <p:cNvSpPr/>
          <p:nvPr/>
        </p:nvSpPr>
        <p:spPr bwMode="auto">
          <a:xfrm>
            <a:off x="1730964" y="4351508"/>
            <a:ext cx="1344038" cy="1447800"/>
          </a:xfrm>
          <a:custGeom>
            <a:avLst/>
            <a:gdLst>
              <a:gd name="connsiteX0" fmla="*/ 0 w 734438"/>
              <a:gd name="connsiteY0" fmla="*/ 0 h 1468877"/>
              <a:gd name="connsiteX1" fmla="*/ 729574 w 734438"/>
              <a:gd name="connsiteY1" fmla="*/ 700392 h 1468877"/>
              <a:gd name="connsiteX2" fmla="*/ 29183 w 734438"/>
              <a:gd name="connsiteY2" fmla="*/ 1468877 h 1468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4438" h="1468877">
                <a:moveTo>
                  <a:pt x="0" y="0"/>
                </a:moveTo>
                <a:cubicBezTo>
                  <a:pt x="362355" y="227789"/>
                  <a:pt x="724710" y="455579"/>
                  <a:pt x="729574" y="700392"/>
                </a:cubicBezTo>
                <a:cubicBezTo>
                  <a:pt x="734438" y="945205"/>
                  <a:pt x="147536" y="1340796"/>
                  <a:pt x="29183" y="1468877"/>
                </a:cubicBezTo>
              </a:path>
            </a:pathLst>
          </a:custGeom>
          <a:noFill/>
          <a:ln w="15875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Figura a mano libera 6"/>
          <p:cNvSpPr/>
          <p:nvPr/>
        </p:nvSpPr>
        <p:spPr bwMode="auto">
          <a:xfrm>
            <a:off x="1664492" y="4359613"/>
            <a:ext cx="535021" cy="1583987"/>
          </a:xfrm>
          <a:custGeom>
            <a:avLst/>
            <a:gdLst>
              <a:gd name="connsiteX0" fmla="*/ 77821 w 535021"/>
              <a:gd name="connsiteY0" fmla="*/ 0 h 1583987"/>
              <a:gd name="connsiteX1" fmla="*/ 535021 w 535021"/>
              <a:gd name="connsiteY1" fmla="*/ 700392 h 1583987"/>
              <a:gd name="connsiteX2" fmla="*/ 77821 w 535021"/>
              <a:gd name="connsiteY2" fmla="*/ 1459149 h 1583987"/>
              <a:gd name="connsiteX3" fmla="*/ 68093 w 535021"/>
              <a:gd name="connsiteY3" fmla="*/ 1449422 h 1583987"/>
              <a:gd name="connsiteX4" fmla="*/ 107004 w 535021"/>
              <a:gd name="connsiteY4" fmla="*/ 1449422 h 1583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5021" h="1583987">
                <a:moveTo>
                  <a:pt x="77821" y="0"/>
                </a:moveTo>
                <a:cubicBezTo>
                  <a:pt x="306421" y="228600"/>
                  <a:pt x="535021" y="457201"/>
                  <a:pt x="535021" y="700392"/>
                </a:cubicBezTo>
                <a:cubicBezTo>
                  <a:pt x="535021" y="943583"/>
                  <a:pt x="155642" y="1334311"/>
                  <a:pt x="77821" y="1459149"/>
                </a:cubicBezTo>
                <a:cubicBezTo>
                  <a:pt x="0" y="1583987"/>
                  <a:pt x="63229" y="1451043"/>
                  <a:pt x="68093" y="1449422"/>
                </a:cubicBezTo>
                <a:cubicBezTo>
                  <a:pt x="72957" y="1447801"/>
                  <a:pt x="89980" y="1448611"/>
                  <a:pt x="107004" y="1449422"/>
                </a:cubicBezTo>
              </a:path>
            </a:pathLst>
          </a:custGeom>
          <a:noFill/>
          <a:ln w="15875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8" name="Connettore 1 7"/>
          <p:cNvCxnSpPr/>
          <p:nvPr/>
        </p:nvCxnSpPr>
        <p:spPr>
          <a:xfrm>
            <a:off x="1732585" y="4340158"/>
            <a:ext cx="19456" cy="1459149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9" name="Ovale 8"/>
          <p:cNvSpPr/>
          <p:nvPr/>
        </p:nvSpPr>
        <p:spPr>
          <a:xfrm>
            <a:off x="1657204" y="4263290"/>
            <a:ext cx="174036" cy="17403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0" name="Ovale 9"/>
          <p:cNvSpPr/>
          <p:nvPr/>
        </p:nvSpPr>
        <p:spPr>
          <a:xfrm>
            <a:off x="1663100" y="5729686"/>
            <a:ext cx="174036" cy="17403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1" name="Ovale 10"/>
          <p:cNvSpPr/>
          <p:nvPr/>
        </p:nvSpPr>
        <p:spPr>
          <a:xfrm>
            <a:off x="2111964" y="4961107"/>
            <a:ext cx="174036" cy="17403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2" name="Ovale 11"/>
          <p:cNvSpPr/>
          <p:nvPr/>
        </p:nvSpPr>
        <p:spPr>
          <a:xfrm>
            <a:off x="2340564" y="4961107"/>
            <a:ext cx="174036" cy="17403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4" name="Ovale 13"/>
          <p:cNvSpPr/>
          <p:nvPr/>
        </p:nvSpPr>
        <p:spPr>
          <a:xfrm>
            <a:off x="2645364" y="4961107"/>
            <a:ext cx="174036" cy="17403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5" name="Ovale 14"/>
          <p:cNvSpPr/>
          <p:nvPr/>
        </p:nvSpPr>
        <p:spPr>
          <a:xfrm>
            <a:off x="2950164" y="4961107"/>
            <a:ext cx="174036" cy="17403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1311965" y="5761382"/>
            <a:ext cx="38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latin typeface="Arial" pitchFamily="34" charset="0"/>
              </a:rPr>
              <a:t>u</a:t>
            </a:r>
            <a:endParaRPr lang="it-IT" sz="2400" dirty="0">
              <a:latin typeface="Arial" pitchFamily="34" charset="0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1398104" y="3906078"/>
            <a:ext cx="38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latin typeface="Arial" pitchFamily="34" charset="0"/>
              </a:rPr>
              <a:t>v</a:t>
            </a:r>
            <a:endParaRPr lang="it-IT" sz="2400" dirty="0">
              <a:latin typeface="Arial" pitchFamily="34" charset="0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908341" y="4730274"/>
            <a:ext cx="491760" cy="461665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b="1" i="1" dirty="0" smtClean="0">
                <a:solidFill>
                  <a:srgbClr val="669900"/>
                </a:solidFill>
                <a:latin typeface="Arial" pitchFamily="34" charset="0"/>
              </a:rPr>
              <a:t>G</a:t>
            </a:r>
            <a:endParaRPr lang="it-IT" sz="2400" i="1" dirty="0">
              <a:solidFill>
                <a:srgbClr val="6699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48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2-connected </a:t>
            </a:r>
            <a:r>
              <a:rPr lang="en-US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o1p graphs</a:t>
            </a:r>
            <a:r>
              <a:rPr lang="en-US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br>
              <a:rPr lang="en-US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Proof scheme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28600" y="2279826"/>
            <a:ext cx="8458200" cy="1538883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400" dirty="0" smtClean="0">
                <a:latin typeface="Arial" pitchFamily="34" charset="0"/>
              </a:rPr>
              <a:t>Visit the nodes of </a:t>
            </a:r>
            <a:r>
              <a:rPr lang="en-US" sz="2400" i="1" dirty="0" smtClean="0">
                <a:latin typeface="Arial" pitchFamily="34" charset="0"/>
              </a:rPr>
              <a:t>T</a:t>
            </a:r>
            <a:r>
              <a:rPr lang="en-US" sz="2400" dirty="0" smtClean="0">
                <a:latin typeface="Arial" pitchFamily="34" charset="0"/>
              </a:rPr>
              <a:t> in a bottom-up order: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latin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</a:rPr>
              <a:t>   for each node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of </a:t>
            </a:r>
            <a:r>
              <a:rPr lang="en-US" sz="2400" i="1" dirty="0" smtClean="0">
                <a:latin typeface="+mj-lt"/>
                <a:cs typeface="Times New Roman" panose="02020603050405020304" pitchFamily="18" charset="0"/>
              </a:rPr>
              <a:t>T </a:t>
            </a:r>
          </a:p>
          <a:p>
            <a:pPr>
              <a:spcBef>
                <a:spcPts val="600"/>
              </a:spcBef>
            </a:pPr>
            <a:r>
              <a:rPr lang="en-US" sz="2400" i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latin typeface="+mj-lt"/>
                <a:cs typeface="Times New Roman" panose="02020603050405020304" pitchFamily="18" charset="0"/>
              </a:rPr>
              <a:t>       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draw </a:t>
            </a:r>
            <a:r>
              <a:rPr lang="en-US" sz="2400" i="1" dirty="0" smtClean="0">
                <a:latin typeface="+mj-lt"/>
                <a:cs typeface="Times New Roman" panose="02020603050405020304" pitchFamily="18" charset="0"/>
              </a:rPr>
              <a:t>G</a:t>
            </a:r>
            <a:r>
              <a:rPr lang="en-US" sz="2400" i="1" baseline="-25000" dirty="0" smtClean="0">
                <a:cs typeface="Times New Roman" panose="02020603050405020304" pitchFamily="18" charset="0"/>
              </a:rPr>
              <a:t>µ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+mn-lt"/>
                <a:cs typeface="Times New Roman" panose="02020603050405020304" pitchFamily="18" charset="0"/>
              </a:rPr>
              <a:t>by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+mn-lt"/>
                <a:cs typeface="Times New Roman" panose="02020603050405020304" pitchFamily="18" charset="0"/>
              </a:rPr>
              <a:t>combining the drawings of the children of </a:t>
            </a:r>
            <a:r>
              <a:rPr lang="en-US" sz="2400" i="1" dirty="0" smtClean="0">
                <a:latin typeface="+mn-lt"/>
                <a:cs typeface="Times New Roman" panose="02020603050405020304" pitchFamily="18" charset="0"/>
              </a:rPr>
              <a:t>µ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28600" y="1625776"/>
            <a:ext cx="8458200" cy="57785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2400" dirty="0">
                <a:latin typeface="Arial" pitchFamily="34" charset="0"/>
              </a:rPr>
              <a:t>Let </a:t>
            </a:r>
            <a:r>
              <a:rPr lang="en-US" sz="2400" i="1" dirty="0">
                <a:latin typeface="Arial" pitchFamily="34" charset="0"/>
              </a:rPr>
              <a:t>T</a:t>
            </a:r>
            <a:r>
              <a:rPr lang="en-US" sz="2400" dirty="0">
                <a:latin typeface="Arial" pitchFamily="34" charset="0"/>
              </a:rPr>
              <a:t> be an SPQR-tree of an embedded o1p graph </a:t>
            </a:r>
            <a:r>
              <a:rPr lang="en-US" sz="2400" i="1" dirty="0" smtClean="0">
                <a:latin typeface="Arial" pitchFamily="34" charset="0"/>
              </a:rPr>
              <a:t>G</a:t>
            </a:r>
            <a:endParaRPr lang="en-US" sz="2400" i="1" dirty="0">
              <a:latin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33762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228600" y="3877573"/>
            <a:ext cx="8458200" cy="2616101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i="1" baseline="-25000" dirty="0" smtClean="0">
                <a:latin typeface="+mn-lt"/>
                <a:cs typeface="Times New Roman" panose="02020603050405020304" pitchFamily="18" charset="0"/>
              </a:rPr>
              <a:t>	</a:t>
            </a:r>
            <a:r>
              <a:rPr lang="en-US" sz="2400" b="1" dirty="0" smtClean="0">
                <a:latin typeface="+mn-lt"/>
                <a:cs typeface="Times New Roman" panose="02020603050405020304" pitchFamily="18" charset="0"/>
              </a:rPr>
              <a:t>Invariants:</a:t>
            </a:r>
          </a:p>
          <a:p>
            <a:pPr lvl="2">
              <a:spcBef>
                <a:spcPts val="600"/>
              </a:spcBef>
            </a:pPr>
            <a:r>
              <a:rPr lang="it-IT" sz="2400" b="1" i="1" dirty="0" smtClean="0">
                <a:solidFill>
                  <a:srgbClr val="669900"/>
                </a:solidFill>
                <a:latin typeface="Arial" pitchFamily="34" charset="0"/>
              </a:rPr>
              <a:t>I1.</a:t>
            </a:r>
            <a:r>
              <a:rPr lang="it-IT" sz="2400" i="1" dirty="0" smtClean="0">
                <a:solidFill>
                  <a:srgbClr val="669900"/>
                </a:solidFill>
                <a:latin typeface="Arial" pitchFamily="34" charset="0"/>
              </a:rPr>
              <a:t>  </a:t>
            </a:r>
            <a:r>
              <a:rPr lang="el-GR" sz="2400" i="1" dirty="0" smtClean="0">
                <a:solidFill>
                  <a:srgbClr val="669900"/>
                </a:solidFill>
                <a:latin typeface="Arial" pitchFamily="34" charset="0"/>
              </a:rPr>
              <a:t>Γ</a:t>
            </a:r>
            <a:r>
              <a:rPr lang="en-US" sz="2400" i="1" baseline="-25000" dirty="0">
                <a:solidFill>
                  <a:srgbClr val="669900"/>
                </a:solidFill>
                <a:latin typeface="Arial" pitchFamily="34" charset="0"/>
              </a:rPr>
              <a:t>µ</a:t>
            </a:r>
            <a:r>
              <a:rPr lang="en-US" sz="2400" dirty="0">
                <a:solidFill>
                  <a:srgbClr val="669900"/>
                </a:solidFill>
                <a:latin typeface="Arial" pitchFamily="34" charset="0"/>
              </a:rPr>
              <a:t> </a:t>
            </a:r>
            <a:r>
              <a:rPr lang="en-US" sz="2400" dirty="0" smtClean="0">
                <a:solidFill>
                  <a:srgbClr val="669900"/>
                </a:solidFill>
                <a:latin typeface="Arial" pitchFamily="34" charset="0"/>
              </a:rPr>
              <a:t>is </a:t>
            </a:r>
            <a:r>
              <a:rPr lang="it-IT" sz="2400" dirty="0" smtClean="0">
                <a:solidFill>
                  <a:srgbClr val="669900"/>
                </a:solidFill>
                <a:latin typeface="Arial" pitchFamily="34" charset="0"/>
              </a:rPr>
              <a:t>o1p</a:t>
            </a:r>
            <a:endParaRPr lang="en-US" sz="2400" dirty="0">
              <a:solidFill>
                <a:srgbClr val="669900"/>
              </a:solidFill>
              <a:latin typeface="Arial" pitchFamily="34" charset="0"/>
            </a:endParaRPr>
          </a:p>
          <a:p>
            <a:pPr lvl="2">
              <a:spcBef>
                <a:spcPts val="600"/>
              </a:spcBef>
            </a:pPr>
            <a:r>
              <a:rPr lang="it-IT" sz="2400" b="1" i="1" dirty="0" smtClean="0">
                <a:solidFill>
                  <a:srgbClr val="669900"/>
                </a:solidFill>
                <a:latin typeface="Arial" pitchFamily="34" charset="0"/>
              </a:rPr>
              <a:t>I2.</a:t>
            </a:r>
            <a:r>
              <a:rPr lang="it-IT" sz="2400" i="1" dirty="0" smtClean="0">
                <a:solidFill>
                  <a:srgbClr val="669900"/>
                </a:solidFill>
                <a:latin typeface="Arial" pitchFamily="34" charset="0"/>
              </a:rPr>
              <a:t>  </a:t>
            </a:r>
            <a:r>
              <a:rPr lang="el-GR" sz="2400" i="1" dirty="0" smtClean="0">
                <a:solidFill>
                  <a:srgbClr val="669900"/>
                </a:solidFill>
                <a:latin typeface="Arial" pitchFamily="34" charset="0"/>
              </a:rPr>
              <a:t>Γ</a:t>
            </a:r>
            <a:r>
              <a:rPr lang="en-US" sz="2400" i="1" baseline="-25000" dirty="0" smtClean="0">
                <a:solidFill>
                  <a:srgbClr val="669900"/>
                </a:solidFill>
                <a:latin typeface="Arial" pitchFamily="34" charset="0"/>
              </a:rPr>
              <a:t>µ</a:t>
            </a:r>
            <a:r>
              <a:rPr lang="en-US" sz="2400" dirty="0" smtClean="0">
                <a:solidFill>
                  <a:srgbClr val="669900"/>
                </a:solidFill>
                <a:latin typeface="Arial" pitchFamily="34" charset="0"/>
              </a:rPr>
              <a:t> uses only slopes of the universal slope set</a:t>
            </a:r>
            <a:br>
              <a:rPr lang="en-US" sz="2400" dirty="0" smtClean="0">
                <a:solidFill>
                  <a:srgbClr val="669900"/>
                </a:solidFill>
                <a:latin typeface="Arial" pitchFamily="34" charset="0"/>
              </a:rPr>
            </a:br>
            <a:endParaRPr lang="en-US" sz="2400" b="1" dirty="0" smtClean="0">
              <a:solidFill>
                <a:srgbClr val="669900"/>
              </a:solidFill>
              <a:latin typeface="Arial" pitchFamily="34" charset="0"/>
            </a:endParaRPr>
          </a:p>
          <a:p>
            <a:pPr marL="1428750" lvl="2" indent="-514350">
              <a:spcBef>
                <a:spcPts val="600"/>
              </a:spcBef>
              <a:buFont typeface="+mj-lt"/>
              <a:buAutoNum type="arabicPeriod"/>
            </a:pPr>
            <a:endParaRPr lang="en-US" sz="2400" dirty="0" smtClean="0">
              <a:solidFill>
                <a:srgbClr val="669900"/>
              </a:solidFill>
              <a:latin typeface="Arial" pitchFamily="34" charset="0"/>
            </a:endParaRPr>
          </a:p>
          <a:p>
            <a:pPr lvl="2">
              <a:spcBef>
                <a:spcPts val="600"/>
              </a:spcBef>
            </a:pPr>
            <a:r>
              <a:rPr lang="it-IT" sz="2400" b="1" i="1" dirty="0" smtClean="0">
                <a:solidFill>
                  <a:srgbClr val="669900"/>
                </a:solidFill>
                <a:latin typeface="Arial" pitchFamily="34" charset="0"/>
              </a:rPr>
              <a:t>I3.</a:t>
            </a:r>
            <a:r>
              <a:rPr lang="it-IT" sz="2400" dirty="0" smtClean="0">
                <a:solidFill>
                  <a:srgbClr val="669900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13" name="Rettangolo 12"/>
          <p:cNvSpPr/>
          <p:nvPr/>
        </p:nvSpPr>
        <p:spPr bwMode="auto">
          <a:xfrm>
            <a:off x="1916875" y="5336279"/>
            <a:ext cx="5134880" cy="1085632"/>
          </a:xfrm>
          <a:prstGeom prst="rect">
            <a:avLst/>
          </a:prstGeom>
          <a:solidFill>
            <a:schemeClr val="bg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2-connected </a:t>
            </a:r>
            <a:r>
              <a:rPr lang="en-US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o1p graphs</a:t>
            </a:r>
            <a:r>
              <a:rPr lang="en-US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br>
              <a:rPr lang="en-US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Proof scheme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228600" y="2277373"/>
            <a:ext cx="8458200" cy="1538883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400" dirty="0" smtClean="0">
                <a:latin typeface="Arial" pitchFamily="34" charset="0"/>
              </a:rPr>
              <a:t>Visit the nodes of </a:t>
            </a:r>
            <a:r>
              <a:rPr lang="en-US" sz="2400" i="1" dirty="0" smtClean="0">
                <a:latin typeface="Arial" pitchFamily="34" charset="0"/>
              </a:rPr>
              <a:t>T</a:t>
            </a:r>
            <a:r>
              <a:rPr lang="en-US" sz="2400" dirty="0" smtClean="0">
                <a:latin typeface="Arial" pitchFamily="34" charset="0"/>
              </a:rPr>
              <a:t> in a bottom-up order: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latin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</a:rPr>
              <a:t>   for each node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of </a:t>
            </a:r>
            <a:r>
              <a:rPr lang="en-US" sz="2400" i="1" dirty="0" smtClean="0">
                <a:latin typeface="+mj-lt"/>
                <a:cs typeface="Times New Roman" panose="02020603050405020304" pitchFamily="18" charset="0"/>
              </a:rPr>
              <a:t>T </a:t>
            </a:r>
          </a:p>
          <a:p>
            <a:pPr>
              <a:spcBef>
                <a:spcPts val="600"/>
              </a:spcBef>
            </a:pPr>
            <a:r>
              <a:rPr lang="en-US" sz="2400" i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latin typeface="+mj-lt"/>
                <a:cs typeface="Times New Roman" panose="02020603050405020304" pitchFamily="18" charset="0"/>
              </a:rPr>
              <a:t>       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draw </a:t>
            </a:r>
            <a:r>
              <a:rPr lang="en-US" sz="2400" i="1" dirty="0" smtClean="0">
                <a:latin typeface="+mj-lt"/>
                <a:cs typeface="Times New Roman" panose="02020603050405020304" pitchFamily="18" charset="0"/>
              </a:rPr>
              <a:t>G</a:t>
            </a:r>
            <a:r>
              <a:rPr lang="en-US" sz="2400" i="1" baseline="-25000" dirty="0" smtClean="0">
                <a:cs typeface="Times New Roman" panose="02020603050405020304" pitchFamily="18" charset="0"/>
              </a:rPr>
              <a:t>µ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+mn-lt"/>
                <a:cs typeface="Times New Roman" panose="02020603050405020304" pitchFamily="18" charset="0"/>
              </a:rPr>
              <a:t>by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+mn-lt"/>
                <a:cs typeface="Times New Roman" panose="02020603050405020304" pitchFamily="18" charset="0"/>
              </a:rPr>
              <a:t>combining the drawings of the children of </a:t>
            </a:r>
            <a:r>
              <a:rPr lang="en-US" sz="2400" i="1" dirty="0" smtClean="0">
                <a:latin typeface="+mn-lt"/>
                <a:cs typeface="Times New Roman" panose="02020603050405020304" pitchFamily="18" charset="0"/>
              </a:rPr>
              <a:t>µ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28600" y="1623323"/>
            <a:ext cx="8458200" cy="57785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2400" dirty="0">
                <a:latin typeface="Arial" pitchFamily="34" charset="0"/>
              </a:rPr>
              <a:t>Let </a:t>
            </a:r>
            <a:r>
              <a:rPr lang="en-US" sz="2400" i="1" dirty="0">
                <a:latin typeface="Arial" pitchFamily="34" charset="0"/>
              </a:rPr>
              <a:t>T</a:t>
            </a:r>
            <a:r>
              <a:rPr lang="en-US" sz="2400" dirty="0">
                <a:latin typeface="Arial" pitchFamily="34" charset="0"/>
              </a:rPr>
              <a:t> be an SPQR-tree of an embedded o1p graph </a:t>
            </a:r>
            <a:r>
              <a:rPr lang="en-US" sz="2400" i="1" dirty="0">
                <a:latin typeface="Arial" pitchFamily="34" charset="0"/>
              </a:rPr>
              <a:t>G</a:t>
            </a:r>
          </a:p>
        </p:txBody>
      </p:sp>
      <p:grpSp>
        <p:nvGrpSpPr>
          <p:cNvPr id="20" name="Gruppo 19"/>
          <p:cNvGrpSpPr/>
          <p:nvPr/>
        </p:nvGrpSpPr>
        <p:grpSpPr>
          <a:xfrm>
            <a:off x="990600" y="5589703"/>
            <a:ext cx="4452941" cy="754989"/>
            <a:chOff x="1447800" y="4755866"/>
            <a:chExt cx="4452941" cy="754989"/>
          </a:xfrm>
        </p:grpSpPr>
        <p:sp>
          <p:nvSpPr>
            <p:cNvPr id="15" name="Triangolo isoscele 14"/>
            <p:cNvSpPr/>
            <p:nvPr/>
          </p:nvSpPr>
          <p:spPr bwMode="auto">
            <a:xfrm>
              <a:off x="2667000" y="4755866"/>
              <a:ext cx="2209800" cy="727989"/>
            </a:xfrm>
            <a:prstGeom prst="triangle">
              <a:avLst>
                <a:gd name="adj" fmla="val 72895"/>
              </a:avLst>
            </a:prstGeom>
            <a:solidFill>
              <a:schemeClr val="bg1">
                <a:lumMod val="65000"/>
                <a:alpha val="30000"/>
              </a:schemeClr>
            </a:solidFill>
            <a:ln w="12700" cap="sq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Ovale 15"/>
            <p:cNvSpPr/>
            <p:nvPr/>
          </p:nvSpPr>
          <p:spPr bwMode="auto">
            <a:xfrm>
              <a:off x="2640000" y="5456855"/>
              <a:ext cx="54000" cy="54000"/>
            </a:xfrm>
            <a:prstGeom prst="ellipse">
              <a:avLst/>
            </a:prstGeom>
            <a:solidFill>
              <a:srgbClr val="669900"/>
            </a:solidFill>
            <a:ln w="12700" cap="sq" cmpd="sng" algn="ctr">
              <a:solidFill>
                <a:srgbClr val="6699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Ovale 16"/>
            <p:cNvSpPr/>
            <p:nvPr/>
          </p:nvSpPr>
          <p:spPr bwMode="auto">
            <a:xfrm>
              <a:off x="4869306" y="5456855"/>
              <a:ext cx="54000" cy="54000"/>
            </a:xfrm>
            <a:prstGeom prst="ellipse">
              <a:avLst/>
            </a:prstGeom>
            <a:solidFill>
              <a:srgbClr val="669900"/>
            </a:solidFill>
            <a:ln w="12700" cap="sq" cmpd="sng" algn="ctr">
              <a:solidFill>
                <a:srgbClr val="6699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ttangolo 17"/>
            <p:cNvSpPr/>
            <p:nvPr/>
          </p:nvSpPr>
          <p:spPr>
            <a:xfrm>
              <a:off x="1447800" y="5083745"/>
              <a:ext cx="200887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2">
                <a:spcBef>
                  <a:spcPts val="600"/>
                </a:spcBef>
              </a:pPr>
              <a:r>
                <a:rPr lang="en-US" sz="2000" i="1" dirty="0">
                  <a:solidFill>
                    <a:srgbClr val="669900"/>
                  </a:solidFill>
                  <a:latin typeface="Arial" pitchFamily="34" charset="0"/>
                </a:rPr>
                <a:t>s</a:t>
              </a:r>
              <a:r>
                <a:rPr lang="en-US" sz="2000" i="1" baseline="-25000" dirty="0">
                  <a:solidFill>
                    <a:srgbClr val="669900"/>
                  </a:solidFill>
                  <a:latin typeface="Arial" pitchFamily="34" charset="0"/>
                </a:rPr>
                <a:t>µ</a:t>
              </a:r>
              <a:endParaRPr lang="en-US" sz="2000" dirty="0">
                <a:solidFill>
                  <a:srgbClr val="669900"/>
                </a:solidFill>
                <a:latin typeface="Arial" pitchFamily="34" charset="0"/>
              </a:endParaRPr>
            </a:p>
          </p:txBody>
        </p:sp>
        <p:sp>
          <p:nvSpPr>
            <p:cNvPr id="19" name="Rettangolo 18"/>
            <p:cNvSpPr/>
            <p:nvPr/>
          </p:nvSpPr>
          <p:spPr>
            <a:xfrm>
              <a:off x="3891870" y="5086710"/>
              <a:ext cx="200887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2">
                <a:spcBef>
                  <a:spcPts val="600"/>
                </a:spcBef>
              </a:pPr>
              <a:r>
                <a:rPr lang="en-US" sz="2000" i="1" dirty="0">
                  <a:solidFill>
                    <a:srgbClr val="669900"/>
                  </a:solidFill>
                  <a:latin typeface="Arial" pitchFamily="34" charset="0"/>
                </a:rPr>
                <a:t>t</a:t>
              </a:r>
              <a:r>
                <a:rPr lang="en-US" sz="2000" i="1" baseline="-25000" dirty="0">
                  <a:solidFill>
                    <a:srgbClr val="669900"/>
                  </a:solidFill>
                  <a:latin typeface="Arial" pitchFamily="34" charset="0"/>
                </a:rPr>
                <a:t>µ</a:t>
              </a:r>
              <a:endParaRPr lang="en-US" sz="2000" dirty="0">
                <a:solidFill>
                  <a:srgbClr val="669900"/>
                </a:solidFill>
                <a:latin typeface="Arial" pitchFamily="34" charset="0"/>
              </a:endParaRPr>
            </a:p>
          </p:txBody>
        </p:sp>
      </p:grpSp>
      <p:sp>
        <p:nvSpPr>
          <p:cNvPr id="4" name="Rettangolo 3"/>
          <p:cNvSpPr/>
          <p:nvPr/>
        </p:nvSpPr>
        <p:spPr>
          <a:xfrm>
            <a:off x="3810000" y="5336279"/>
            <a:ext cx="468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i="1" dirty="0">
                <a:solidFill>
                  <a:srgbClr val="669900"/>
                </a:solidFill>
                <a:latin typeface="Arial" pitchFamily="34" charset="0"/>
              </a:rPr>
              <a:t>Γ</a:t>
            </a:r>
            <a:r>
              <a:rPr lang="en-US" i="1" baseline="-25000" dirty="0">
                <a:solidFill>
                  <a:srgbClr val="669900"/>
                </a:solidFill>
                <a:latin typeface="Arial" pitchFamily="34" charset="0"/>
              </a:rPr>
              <a:t>µ</a:t>
            </a:r>
            <a:r>
              <a:rPr lang="en-US" dirty="0">
                <a:solidFill>
                  <a:srgbClr val="669900"/>
                </a:solidFill>
                <a:latin typeface="Arial" pitchFamily="34" charset="0"/>
              </a:rPr>
              <a:t> </a:t>
            </a:r>
            <a:endParaRPr lang="it-IT" dirty="0"/>
          </a:p>
        </p:txBody>
      </p:sp>
      <p:sp>
        <p:nvSpPr>
          <p:cNvPr id="7" name="Arco 6"/>
          <p:cNvSpPr/>
          <p:nvPr/>
        </p:nvSpPr>
        <p:spPr bwMode="auto">
          <a:xfrm>
            <a:off x="1779600" y="5850966"/>
            <a:ext cx="914400" cy="914400"/>
          </a:xfrm>
          <a:prstGeom prst="arc">
            <a:avLst>
              <a:gd name="adj1" fmla="val 20229981"/>
              <a:gd name="adj2" fmla="val 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Arco 7"/>
          <p:cNvSpPr/>
          <p:nvPr/>
        </p:nvSpPr>
        <p:spPr bwMode="auto">
          <a:xfrm rot="7338901">
            <a:off x="3939831" y="5846203"/>
            <a:ext cx="914400" cy="914400"/>
          </a:xfrm>
          <a:prstGeom prst="arc">
            <a:avLst>
              <a:gd name="adj1" fmla="val 3412044"/>
              <a:gd name="adj2" fmla="val 6502712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4156635" y="5606149"/>
            <a:ext cx="29049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2">
              <a:spcBef>
                <a:spcPts val="600"/>
              </a:spcBef>
            </a:pPr>
            <a:r>
              <a:rPr lang="el-GR" sz="2000" b="1" i="1" dirty="0" smtClean="0">
                <a:solidFill>
                  <a:srgbClr val="669900"/>
                </a:solidFill>
                <a:latin typeface="Arial" pitchFamily="34" charset="0"/>
              </a:rPr>
              <a:t>β</a:t>
            </a:r>
            <a:r>
              <a:rPr lang="en-US" sz="2000" b="1" i="1" baseline="-25000" dirty="0" smtClean="0">
                <a:solidFill>
                  <a:srgbClr val="669900"/>
                </a:solidFill>
                <a:latin typeface="Arial" pitchFamily="34" charset="0"/>
              </a:rPr>
              <a:t>µ </a:t>
            </a:r>
            <a:r>
              <a:rPr lang="en-US" sz="2000" b="1" i="1" dirty="0" smtClean="0">
                <a:solidFill>
                  <a:srgbClr val="669900"/>
                </a:solidFill>
                <a:latin typeface="Arial" pitchFamily="34" charset="0"/>
              </a:rPr>
              <a:t>&lt; [</a:t>
            </a:r>
            <a:r>
              <a:rPr lang="el-GR" sz="2000" b="1" i="1" dirty="0" smtClean="0">
                <a:solidFill>
                  <a:srgbClr val="669900"/>
                </a:solidFill>
                <a:latin typeface="Arial" pitchFamily="34" charset="0"/>
              </a:rPr>
              <a:t>Δ</a:t>
            </a:r>
            <a:r>
              <a:rPr lang="it-IT" sz="2000" b="1" i="1" dirty="0" smtClean="0">
                <a:solidFill>
                  <a:srgbClr val="669900"/>
                </a:solidFill>
                <a:latin typeface="Arial" pitchFamily="34" charset="0"/>
              </a:rPr>
              <a:t>(</a:t>
            </a:r>
            <a:r>
              <a:rPr lang="en-US" sz="2000" b="1" i="1" dirty="0" smtClean="0">
                <a:solidFill>
                  <a:srgbClr val="669900"/>
                </a:solidFill>
                <a:latin typeface="Arial" pitchFamily="34" charset="0"/>
              </a:rPr>
              <a:t>s</a:t>
            </a:r>
            <a:r>
              <a:rPr lang="en-US" sz="2000" b="1" i="1" baseline="-25000" dirty="0" smtClean="0">
                <a:solidFill>
                  <a:srgbClr val="669900"/>
                </a:solidFill>
                <a:latin typeface="Arial" pitchFamily="34" charset="0"/>
              </a:rPr>
              <a:t>µ</a:t>
            </a:r>
            <a:r>
              <a:rPr lang="en-US" sz="2000" b="1" i="1" dirty="0" smtClean="0">
                <a:solidFill>
                  <a:srgbClr val="669900"/>
                </a:solidFill>
                <a:latin typeface="Arial" pitchFamily="34" charset="0"/>
              </a:rPr>
              <a:t>)+1]</a:t>
            </a:r>
            <a:r>
              <a:rPr lang="el-GR" sz="2000" b="1" i="1" dirty="0" smtClean="0">
                <a:solidFill>
                  <a:srgbClr val="669900"/>
                </a:solidFill>
                <a:latin typeface="Arial" pitchFamily="34" charset="0"/>
              </a:rPr>
              <a:t>α</a:t>
            </a:r>
            <a:r>
              <a:rPr lang="en-US" sz="2000" b="1" i="1" dirty="0" smtClean="0">
                <a:solidFill>
                  <a:srgbClr val="669900"/>
                </a:solidFill>
                <a:latin typeface="Arial" pitchFamily="34" charset="0"/>
              </a:rPr>
              <a:t> </a:t>
            </a:r>
            <a:endParaRPr lang="en-US" sz="2000" b="1" dirty="0">
              <a:solidFill>
                <a:srgbClr val="669900"/>
              </a:solidFill>
              <a:latin typeface="Arial" pitchFamily="34" charset="0"/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4162823" y="5927468"/>
            <a:ext cx="28889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2">
              <a:spcBef>
                <a:spcPts val="600"/>
              </a:spcBef>
            </a:pPr>
            <a:r>
              <a:rPr lang="el-GR" sz="2000" b="1" i="1" dirty="0" smtClean="0">
                <a:solidFill>
                  <a:srgbClr val="669900"/>
                </a:solidFill>
                <a:latin typeface="Arial" pitchFamily="34" charset="0"/>
              </a:rPr>
              <a:t>γ</a:t>
            </a:r>
            <a:r>
              <a:rPr lang="en-US" sz="2000" b="1" i="1" baseline="-25000" dirty="0" smtClean="0">
                <a:solidFill>
                  <a:srgbClr val="669900"/>
                </a:solidFill>
                <a:latin typeface="Arial" pitchFamily="34" charset="0"/>
              </a:rPr>
              <a:t>µ </a:t>
            </a:r>
            <a:r>
              <a:rPr lang="en-US" sz="2000" b="1" i="1" dirty="0" smtClean="0">
                <a:solidFill>
                  <a:srgbClr val="669900"/>
                </a:solidFill>
                <a:latin typeface="Arial" pitchFamily="34" charset="0"/>
              </a:rPr>
              <a:t>&lt; [</a:t>
            </a:r>
            <a:r>
              <a:rPr lang="el-GR" sz="2000" b="1" i="1" dirty="0" smtClean="0">
                <a:solidFill>
                  <a:srgbClr val="669900"/>
                </a:solidFill>
                <a:latin typeface="Arial" pitchFamily="34" charset="0"/>
              </a:rPr>
              <a:t>Δ</a:t>
            </a:r>
            <a:r>
              <a:rPr lang="it-IT" sz="2000" b="1" i="1" dirty="0" smtClean="0">
                <a:solidFill>
                  <a:srgbClr val="669900"/>
                </a:solidFill>
                <a:latin typeface="Arial" pitchFamily="34" charset="0"/>
              </a:rPr>
              <a:t>(</a:t>
            </a:r>
            <a:r>
              <a:rPr lang="en-US" sz="2000" b="1" i="1" dirty="0" smtClean="0">
                <a:solidFill>
                  <a:srgbClr val="669900"/>
                </a:solidFill>
                <a:latin typeface="Arial" pitchFamily="34" charset="0"/>
              </a:rPr>
              <a:t>t</a:t>
            </a:r>
            <a:r>
              <a:rPr lang="en-US" sz="2000" b="1" i="1" baseline="-25000" dirty="0" smtClean="0">
                <a:solidFill>
                  <a:srgbClr val="669900"/>
                </a:solidFill>
                <a:latin typeface="Arial" pitchFamily="34" charset="0"/>
              </a:rPr>
              <a:t>µ</a:t>
            </a:r>
            <a:r>
              <a:rPr lang="en-US" sz="2000" b="1" i="1" dirty="0" smtClean="0">
                <a:solidFill>
                  <a:srgbClr val="669900"/>
                </a:solidFill>
                <a:latin typeface="Arial" pitchFamily="34" charset="0"/>
              </a:rPr>
              <a:t>)+1]</a:t>
            </a:r>
            <a:r>
              <a:rPr lang="el-GR" sz="2000" b="1" i="1" dirty="0" smtClean="0">
                <a:solidFill>
                  <a:srgbClr val="669900"/>
                </a:solidFill>
                <a:latin typeface="Arial" pitchFamily="34" charset="0"/>
              </a:rPr>
              <a:t>α</a:t>
            </a:r>
            <a:r>
              <a:rPr lang="en-US" sz="2000" b="1" i="1" dirty="0" smtClean="0">
                <a:solidFill>
                  <a:srgbClr val="669900"/>
                </a:solidFill>
                <a:latin typeface="Arial" pitchFamily="34" charset="0"/>
              </a:rPr>
              <a:t> </a:t>
            </a:r>
            <a:endParaRPr lang="en-US" sz="2000" b="1" dirty="0">
              <a:solidFill>
                <a:srgbClr val="669900"/>
              </a:solidFill>
              <a:latin typeface="Arial" pitchFamily="34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636357" y="5975360"/>
            <a:ext cx="404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i="1" dirty="0">
                <a:solidFill>
                  <a:srgbClr val="669900"/>
                </a:solidFill>
                <a:latin typeface="Arial" pitchFamily="34" charset="0"/>
              </a:rPr>
              <a:t>β</a:t>
            </a:r>
            <a:r>
              <a:rPr lang="en-US" i="1" baseline="-25000" dirty="0">
                <a:solidFill>
                  <a:srgbClr val="669900"/>
                </a:solidFill>
                <a:latin typeface="Arial" pitchFamily="34" charset="0"/>
              </a:rPr>
              <a:t>µ</a:t>
            </a:r>
            <a:endParaRPr lang="it-IT" dirty="0"/>
          </a:p>
        </p:txBody>
      </p:sp>
      <p:sp>
        <p:nvSpPr>
          <p:cNvPr id="11" name="Rettangolo 10"/>
          <p:cNvSpPr/>
          <p:nvPr/>
        </p:nvSpPr>
        <p:spPr>
          <a:xfrm>
            <a:off x="3627679" y="5851789"/>
            <a:ext cx="431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i="1" dirty="0">
                <a:solidFill>
                  <a:srgbClr val="669900"/>
                </a:solidFill>
                <a:latin typeface="Arial" pitchFamily="34" charset="0"/>
              </a:rPr>
              <a:t>γ</a:t>
            </a:r>
            <a:r>
              <a:rPr lang="en-US" i="1" baseline="-25000" dirty="0">
                <a:solidFill>
                  <a:srgbClr val="669900"/>
                </a:solidFill>
                <a:latin typeface="Arial" pitchFamily="34" charset="0"/>
              </a:rPr>
              <a:t>µ </a:t>
            </a:r>
            <a:endParaRPr lang="it-IT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19123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How to draw S-nodes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62514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riangolo isoscele 46"/>
          <p:cNvSpPr/>
          <p:nvPr/>
        </p:nvSpPr>
        <p:spPr bwMode="auto">
          <a:xfrm>
            <a:off x="2315362" y="3756906"/>
            <a:ext cx="643108" cy="438304"/>
          </a:xfrm>
          <a:prstGeom prst="triangle">
            <a:avLst>
              <a:gd name="adj" fmla="val 62165"/>
            </a:avLst>
          </a:prstGeom>
          <a:solidFill>
            <a:schemeClr val="bg1">
              <a:lumMod val="65000"/>
              <a:alpha val="30000"/>
            </a:schemeClr>
          </a:solidFill>
          <a:ln w="127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Triangolo isoscele 25"/>
          <p:cNvSpPr/>
          <p:nvPr/>
        </p:nvSpPr>
        <p:spPr bwMode="auto">
          <a:xfrm>
            <a:off x="2948945" y="3887476"/>
            <a:ext cx="909310" cy="307733"/>
          </a:xfrm>
          <a:prstGeom prst="triangle">
            <a:avLst>
              <a:gd name="adj" fmla="val 69274"/>
            </a:avLst>
          </a:prstGeom>
          <a:solidFill>
            <a:schemeClr val="bg1">
              <a:lumMod val="65000"/>
              <a:alpha val="30000"/>
            </a:schemeClr>
          </a:solidFill>
          <a:ln w="12700" cap="sq" cmpd="sng" algn="ctr">
            <a:solidFill>
              <a:srgbClr val="F6960A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How to draw S-nodes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883154" y="3963943"/>
            <a:ext cx="385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i="1" dirty="0" smtClean="0">
                <a:latin typeface="Arial" pitchFamily="34" charset="0"/>
              </a:rPr>
              <a:t>s</a:t>
            </a:r>
            <a:r>
              <a:rPr lang="it-IT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6070485" y="3970377"/>
            <a:ext cx="3369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i="1" dirty="0" smtClean="0">
                <a:latin typeface="Arial" pitchFamily="34" charset="0"/>
              </a:rPr>
              <a:t>t</a:t>
            </a:r>
            <a:r>
              <a:rPr lang="it-IT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</p:txBody>
      </p:sp>
      <p:sp>
        <p:nvSpPr>
          <p:cNvPr id="27" name="Ovale 26"/>
          <p:cNvSpPr/>
          <p:nvPr/>
        </p:nvSpPr>
        <p:spPr>
          <a:xfrm>
            <a:off x="2905125" y="4152270"/>
            <a:ext cx="108000" cy="108000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9" name="Ovale 28"/>
          <p:cNvSpPr/>
          <p:nvPr/>
        </p:nvSpPr>
        <p:spPr>
          <a:xfrm>
            <a:off x="2252478" y="4122901"/>
            <a:ext cx="158266" cy="158266"/>
          </a:xfrm>
          <a:prstGeom prst="ellipse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2" name="Oval 86"/>
          <p:cNvSpPr>
            <a:spLocks noChangeArrowheads="1"/>
          </p:cNvSpPr>
          <p:nvPr/>
        </p:nvSpPr>
        <p:spPr bwMode="auto">
          <a:xfrm>
            <a:off x="7696200" y="3200400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3" name="Oval 86"/>
          <p:cNvSpPr>
            <a:spLocks noChangeArrowheads="1"/>
          </p:cNvSpPr>
          <p:nvPr/>
        </p:nvSpPr>
        <p:spPr bwMode="auto">
          <a:xfrm>
            <a:off x="7338504" y="3894706"/>
            <a:ext cx="357696" cy="344146"/>
          </a:xfrm>
          <a:prstGeom prst="ellipse">
            <a:avLst/>
          </a:prstGeom>
          <a:solidFill>
            <a:srgbClr val="FFF0C1"/>
          </a:solidFill>
          <a:ln w="9525">
            <a:solidFill>
              <a:srgbClr val="F6960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P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5" name="Oval 86"/>
          <p:cNvSpPr>
            <a:spLocks noChangeArrowheads="1"/>
          </p:cNvSpPr>
          <p:nvPr/>
        </p:nvSpPr>
        <p:spPr bwMode="auto">
          <a:xfrm>
            <a:off x="8103670" y="3871603"/>
            <a:ext cx="357696" cy="344146"/>
          </a:xfrm>
          <a:prstGeom prst="ellipse">
            <a:avLst/>
          </a:prstGeom>
          <a:solidFill>
            <a:srgbClr val="FFF0C1"/>
          </a:solidFill>
          <a:ln w="9525">
            <a:solidFill>
              <a:srgbClr val="F6960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P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36" name="Connettore 1 35"/>
          <p:cNvCxnSpPr>
            <a:stCxn id="32" idx="4"/>
            <a:endCxn id="33" idx="0"/>
          </p:cNvCxnSpPr>
          <p:nvPr/>
        </p:nvCxnSpPr>
        <p:spPr bwMode="auto">
          <a:xfrm flipH="1">
            <a:off x="7517352" y="3544546"/>
            <a:ext cx="357696" cy="35016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Connettore 1 37"/>
          <p:cNvCxnSpPr>
            <a:stCxn id="32" idx="4"/>
            <a:endCxn id="35" idx="0"/>
          </p:cNvCxnSpPr>
          <p:nvPr/>
        </p:nvCxnSpPr>
        <p:spPr bwMode="auto">
          <a:xfrm>
            <a:off x="7875048" y="3544546"/>
            <a:ext cx="407470" cy="327057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0" name="Rettangolo 39"/>
          <p:cNvSpPr/>
          <p:nvPr/>
        </p:nvSpPr>
        <p:spPr>
          <a:xfrm>
            <a:off x="7696200" y="3819464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i="1" dirty="0" smtClean="0">
                <a:latin typeface="Arial" pitchFamily="34" charset="0"/>
              </a:rPr>
              <a:t>…</a:t>
            </a: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</p:txBody>
      </p:sp>
      <p:sp>
        <p:nvSpPr>
          <p:cNvPr id="31" name="Ovale 30"/>
          <p:cNvSpPr/>
          <p:nvPr/>
        </p:nvSpPr>
        <p:spPr>
          <a:xfrm>
            <a:off x="3821217" y="4148034"/>
            <a:ext cx="108000" cy="108000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9" name="Triangolo isoscele 38"/>
          <p:cNvSpPr/>
          <p:nvPr/>
        </p:nvSpPr>
        <p:spPr bwMode="auto">
          <a:xfrm>
            <a:off x="5431066" y="3892555"/>
            <a:ext cx="582162" cy="307733"/>
          </a:xfrm>
          <a:prstGeom prst="triangle">
            <a:avLst>
              <a:gd name="adj" fmla="val 48549"/>
            </a:avLst>
          </a:prstGeom>
          <a:solidFill>
            <a:schemeClr val="bg1">
              <a:lumMod val="65000"/>
              <a:alpha val="30000"/>
            </a:schemeClr>
          </a:solidFill>
          <a:ln w="12700" cap="sq" cmpd="sng" algn="ctr">
            <a:solidFill>
              <a:srgbClr val="F6960A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Ovale 40"/>
          <p:cNvSpPr/>
          <p:nvPr/>
        </p:nvSpPr>
        <p:spPr>
          <a:xfrm>
            <a:off x="5360104" y="4146288"/>
            <a:ext cx="108000" cy="108000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42" name="Ovale 41"/>
          <p:cNvSpPr/>
          <p:nvPr/>
        </p:nvSpPr>
        <p:spPr>
          <a:xfrm>
            <a:off x="5942266" y="4131048"/>
            <a:ext cx="158266" cy="158266"/>
          </a:xfrm>
          <a:prstGeom prst="ellipse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cxnSp>
        <p:nvCxnSpPr>
          <p:cNvPr id="4" name="Connettore 1 3"/>
          <p:cNvCxnSpPr>
            <a:stCxn id="31" idx="6"/>
            <a:endCxn id="41" idx="2"/>
          </p:cNvCxnSpPr>
          <p:nvPr/>
        </p:nvCxnSpPr>
        <p:spPr bwMode="auto">
          <a:xfrm flipV="1">
            <a:off x="3929217" y="4200288"/>
            <a:ext cx="1430887" cy="1746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Connettore 1 43"/>
          <p:cNvCxnSpPr>
            <a:stCxn id="32" idx="4"/>
            <a:endCxn id="46" idx="0"/>
          </p:cNvCxnSpPr>
          <p:nvPr/>
        </p:nvCxnSpPr>
        <p:spPr bwMode="auto">
          <a:xfrm flipH="1">
            <a:off x="7070745" y="3544546"/>
            <a:ext cx="804303" cy="35016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6" name="Oval 86"/>
          <p:cNvSpPr>
            <a:spLocks noChangeArrowheads="1"/>
          </p:cNvSpPr>
          <p:nvPr/>
        </p:nvSpPr>
        <p:spPr bwMode="auto">
          <a:xfrm>
            <a:off x="6891897" y="3894706"/>
            <a:ext cx="357696" cy="34414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it-IT" sz="1600" dirty="0">
                <a:solidFill>
                  <a:srgbClr val="000000"/>
                </a:solidFill>
                <a:latin typeface="Arial" pitchFamily="34" charset="0"/>
              </a:rPr>
              <a:t>R</a:t>
            </a:r>
          </a:p>
        </p:txBody>
      </p:sp>
      <p:sp>
        <p:nvSpPr>
          <p:cNvPr id="48" name="Text Box 7"/>
          <p:cNvSpPr txBox="1">
            <a:spLocks noChangeArrowheads="1"/>
          </p:cNvSpPr>
          <p:nvPr/>
        </p:nvSpPr>
        <p:spPr bwMode="auto">
          <a:xfrm>
            <a:off x="457200" y="5134366"/>
            <a:ext cx="8229600" cy="1384995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</a:rPr>
              <a:t>We attach the (already computed) drawings of the pertinent graphs of the children of the current node</a:t>
            </a:r>
            <a:endParaRPr lang="en-US" sz="2800" i="1" dirty="0" smtClean="0">
              <a:latin typeface="Arial" pitchFamily="34" charset="0"/>
            </a:endParaRPr>
          </a:p>
        </p:txBody>
      </p:sp>
      <p:sp>
        <p:nvSpPr>
          <p:cNvPr id="23" name="Triangolo isoscele 22"/>
          <p:cNvSpPr/>
          <p:nvPr/>
        </p:nvSpPr>
        <p:spPr bwMode="auto">
          <a:xfrm>
            <a:off x="2120284" y="2514600"/>
            <a:ext cx="643108" cy="438304"/>
          </a:xfrm>
          <a:prstGeom prst="triangle">
            <a:avLst>
              <a:gd name="adj" fmla="val 62165"/>
            </a:avLst>
          </a:prstGeom>
          <a:solidFill>
            <a:schemeClr val="bg1">
              <a:lumMod val="65000"/>
              <a:alpha val="30000"/>
            </a:schemeClr>
          </a:solidFill>
          <a:ln w="127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Triangolo isoscele 23"/>
          <p:cNvSpPr/>
          <p:nvPr/>
        </p:nvSpPr>
        <p:spPr bwMode="auto">
          <a:xfrm>
            <a:off x="2995208" y="2645170"/>
            <a:ext cx="909310" cy="307733"/>
          </a:xfrm>
          <a:prstGeom prst="triangle">
            <a:avLst>
              <a:gd name="adj" fmla="val 69274"/>
            </a:avLst>
          </a:prstGeom>
          <a:solidFill>
            <a:schemeClr val="bg1">
              <a:lumMod val="65000"/>
              <a:alpha val="30000"/>
            </a:schemeClr>
          </a:solidFill>
          <a:ln w="12700" cap="sq" cmpd="sng" algn="ctr">
            <a:solidFill>
              <a:srgbClr val="F6960A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Ovale 24"/>
          <p:cNvSpPr/>
          <p:nvPr/>
        </p:nvSpPr>
        <p:spPr>
          <a:xfrm>
            <a:off x="2951388" y="2909964"/>
            <a:ext cx="108000" cy="108000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8" name="Ovale 27"/>
          <p:cNvSpPr/>
          <p:nvPr/>
        </p:nvSpPr>
        <p:spPr>
          <a:xfrm>
            <a:off x="2057400" y="2880595"/>
            <a:ext cx="158266" cy="158266"/>
          </a:xfrm>
          <a:prstGeom prst="ellipse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0" name="Ovale 29"/>
          <p:cNvSpPr/>
          <p:nvPr/>
        </p:nvSpPr>
        <p:spPr>
          <a:xfrm>
            <a:off x="3867480" y="2905728"/>
            <a:ext cx="108000" cy="108000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4" name="Triangolo isoscele 33"/>
          <p:cNvSpPr/>
          <p:nvPr/>
        </p:nvSpPr>
        <p:spPr bwMode="auto">
          <a:xfrm>
            <a:off x="5477329" y="2650249"/>
            <a:ext cx="582162" cy="307733"/>
          </a:xfrm>
          <a:prstGeom prst="triangle">
            <a:avLst>
              <a:gd name="adj" fmla="val 48549"/>
            </a:avLst>
          </a:prstGeom>
          <a:solidFill>
            <a:schemeClr val="bg1">
              <a:lumMod val="65000"/>
              <a:alpha val="30000"/>
            </a:schemeClr>
          </a:solidFill>
          <a:ln w="12700" cap="sq" cmpd="sng" algn="ctr">
            <a:solidFill>
              <a:srgbClr val="F6960A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Ovale 36"/>
          <p:cNvSpPr/>
          <p:nvPr/>
        </p:nvSpPr>
        <p:spPr>
          <a:xfrm>
            <a:off x="5406367" y="2903982"/>
            <a:ext cx="108000" cy="108000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43" name="Ovale 42"/>
          <p:cNvSpPr/>
          <p:nvPr/>
        </p:nvSpPr>
        <p:spPr>
          <a:xfrm>
            <a:off x="5988529" y="2888742"/>
            <a:ext cx="158266" cy="158266"/>
          </a:xfrm>
          <a:prstGeom prst="ellipse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cxnSp>
        <p:nvCxnSpPr>
          <p:cNvPr id="45" name="Connettore 1 44"/>
          <p:cNvCxnSpPr/>
          <p:nvPr/>
        </p:nvCxnSpPr>
        <p:spPr bwMode="auto">
          <a:xfrm>
            <a:off x="4333176" y="2957982"/>
            <a:ext cx="543624" cy="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49" name="Ovale 48"/>
          <p:cNvSpPr/>
          <p:nvPr/>
        </p:nvSpPr>
        <p:spPr>
          <a:xfrm>
            <a:off x="2727174" y="2898903"/>
            <a:ext cx="108000" cy="108000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6" name="Freccia in giù 5"/>
          <p:cNvSpPr/>
          <p:nvPr/>
        </p:nvSpPr>
        <p:spPr bwMode="auto">
          <a:xfrm>
            <a:off x="3921480" y="3260481"/>
            <a:ext cx="484632" cy="493343"/>
          </a:xfrm>
          <a:prstGeom prst="down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Rettangolo 49"/>
          <p:cNvSpPr/>
          <p:nvPr/>
        </p:nvSpPr>
        <p:spPr>
          <a:xfrm>
            <a:off x="1672358" y="2724475"/>
            <a:ext cx="385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i="1" dirty="0" smtClean="0">
                <a:latin typeface="Arial" pitchFamily="34" charset="0"/>
              </a:rPr>
              <a:t>s</a:t>
            </a:r>
            <a:r>
              <a:rPr lang="it-IT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</p:txBody>
      </p:sp>
      <p:sp>
        <p:nvSpPr>
          <p:cNvPr id="51" name="Rettangolo 50"/>
          <p:cNvSpPr/>
          <p:nvPr/>
        </p:nvSpPr>
        <p:spPr>
          <a:xfrm>
            <a:off x="6140048" y="2730909"/>
            <a:ext cx="3369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i="1" dirty="0" smtClean="0">
                <a:latin typeface="Arial" pitchFamily="34" charset="0"/>
              </a:rPr>
              <a:t>t</a:t>
            </a:r>
            <a:r>
              <a:rPr lang="it-IT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56867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riangolo isoscele 46"/>
          <p:cNvSpPr/>
          <p:nvPr/>
        </p:nvSpPr>
        <p:spPr bwMode="auto">
          <a:xfrm>
            <a:off x="2315362" y="3761102"/>
            <a:ext cx="643108" cy="438304"/>
          </a:xfrm>
          <a:prstGeom prst="triangle">
            <a:avLst>
              <a:gd name="adj" fmla="val 62165"/>
            </a:avLst>
          </a:prstGeom>
          <a:solidFill>
            <a:schemeClr val="bg1">
              <a:lumMod val="65000"/>
              <a:alpha val="30000"/>
            </a:schemeClr>
          </a:solidFill>
          <a:ln w="127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Triangolo isoscele 25"/>
          <p:cNvSpPr/>
          <p:nvPr/>
        </p:nvSpPr>
        <p:spPr bwMode="auto">
          <a:xfrm>
            <a:off x="2948945" y="3891672"/>
            <a:ext cx="909310" cy="307733"/>
          </a:xfrm>
          <a:prstGeom prst="triangle">
            <a:avLst>
              <a:gd name="adj" fmla="val 69274"/>
            </a:avLst>
          </a:prstGeom>
          <a:solidFill>
            <a:schemeClr val="bg1">
              <a:lumMod val="65000"/>
              <a:alpha val="30000"/>
            </a:schemeClr>
          </a:solidFill>
          <a:ln w="12700" cap="sq" cmpd="sng" algn="ctr">
            <a:solidFill>
              <a:srgbClr val="F6960A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How to draw S-nodes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883154" y="3968139"/>
            <a:ext cx="385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i="1" dirty="0" smtClean="0">
                <a:latin typeface="Arial" pitchFamily="34" charset="0"/>
              </a:rPr>
              <a:t>s</a:t>
            </a:r>
            <a:r>
              <a:rPr lang="it-IT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6070485" y="3974573"/>
            <a:ext cx="3369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i="1" dirty="0" smtClean="0">
                <a:latin typeface="Arial" pitchFamily="34" charset="0"/>
              </a:rPr>
              <a:t>t</a:t>
            </a:r>
            <a:r>
              <a:rPr lang="it-IT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</p:txBody>
      </p:sp>
      <p:sp>
        <p:nvSpPr>
          <p:cNvPr id="27" name="Ovale 26"/>
          <p:cNvSpPr/>
          <p:nvPr/>
        </p:nvSpPr>
        <p:spPr>
          <a:xfrm>
            <a:off x="2905125" y="4156466"/>
            <a:ext cx="108000" cy="108000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9" name="Ovale 28"/>
          <p:cNvSpPr/>
          <p:nvPr/>
        </p:nvSpPr>
        <p:spPr>
          <a:xfrm>
            <a:off x="2252478" y="4127097"/>
            <a:ext cx="158266" cy="158266"/>
          </a:xfrm>
          <a:prstGeom prst="ellipse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2" name="Oval 86"/>
          <p:cNvSpPr>
            <a:spLocks noChangeArrowheads="1"/>
          </p:cNvSpPr>
          <p:nvPr/>
        </p:nvSpPr>
        <p:spPr bwMode="auto">
          <a:xfrm>
            <a:off x="7696200" y="3200400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3" name="Oval 86"/>
          <p:cNvSpPr>
            <a:spLocks noChangeArrowheads="1"/>
          </p:cNvSpPr>
          <p:nvPr/>
        </p:nvSpPr>
        <p:spPr bwMode="auto">
          <a:xfrm>
            <a:off x="7338504" y="3894706"/>
            <a:ext cx="357696" cy="344146"/>
          </a:xfrm>
          <a:prstGeom prst="ellipse">
            <a:avLst/>
          </a:prstGeom>
          <a:solidFill>
            <a:srgbClr val="FFF0C1"/>
          </a:solidFill>
          <a:ln w="9525">
            <a:solidFill>
              <a:srgbClr val="F6960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P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36" name="Connettore 1 35"/>
          <p:cNvCxnSpPr>
            <a:stCxn id="32" idx="4"/>
            <a:endCxn id="33" idx="0"/>
          </p:cNvCxnSpPr>
          <p:nvPr/>
        </p:nvCxnSpPr>
        <p:spPr bwMode="auto">
          <a:xfrm flipH="1">
            <a:off x="7517352" y="3544546"/>
            <a:ext cx="357696" cy="35016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Connettore 1 37"/>
          <p:cNvCxnSpPr>
            <a:stCxn id="32" idx="4"/>
          </p:cNvCxnSpPr>
          <p:nvPr/>
        </p:nvCxnSpPr>
        <p:spPr bwMode="auto">
          <a:xfrm>
            <a:off x="7875048" y="3544546"/>
            <a:ext cx="407470" cy="327057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0" name="Rettangolo 39"/>
          <p:cNvSpPr/>
          <p:nvPr/>
        </p:nvSpPr>
        <p:spPr>
          <a:xfrm>
            <a:off x="7696200" y="3819464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i="1" dirty="0" smtClean="0">
                <a:latin typeface="Arial" pitchFamily="34" charset="0"/>
              </a:rPr>
              <a:t>…</a:t>
            </a: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</p:txBody>
      </p:sp>
      <p:sp>
        <p:nvSpPr>
          <p:cNvPr id="31" name="Ovale 30"/>
          <p:cNvSpPr/>
          <p:nvPr/>
        </p:nvSpPr>
        <p:spPr>
          <a:xfrm>
            <a:off x="3821217" y="4152230"/>
            <a:ext cx="108000" cy="108000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9" name="Triangolo isoscele 38"/>
          <p:cNvSpPr/>
          <p:nvPr/>
        </p:nvSpPr>
        <p:spPr bwMode="auto">
          <a:xfrm>
            <a:off x="5431066" y="3896751"/>
            <a:ext cx="582162" cy="307733"/>
          </a:xfrm>
          <a:prstGeom prst="triangle">
            <a:avLst>
              <a:gd name="adj" fmla="val 48549"/>
            </a:avLst>
          </a:prstGeom>
          <a:solidFill>
            <a:schemeClr val="bg1">
              <a:lumMod val="65000"/>
              <a:alpha val="30000"/>
            </a:schemeClr>
          </a:solidFill>
          <a:ln w="12700" cap="sq" cmpd="sng" algn="ctr">
            <a:solidFill>
              <a:srgbClr val="F6960A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Ovale 40"/>
          <p:cNvSpPr/>
          <p:nvPr/>
        </p:nvSpPr>
        <p:spPr>
          <a:xfrm>
            <a:off x="5360104" y="4150484"/>
            <a:ext cx="108000" cy="108000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42" name="Ovale 41"/>
          <p:cNvSpPr/>
          <p:nvPr/>
        </p:nvSpPr>
        <p:spPr>
          <a:xfrm>
            <a:off x="5942266" y="4135244"/>
            <a:ext cx="158266" cy="158266"/>
          </a:xfrm>
          <a:prstGeom prst="ellipse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cxnSp>
        <p:nvCxnSpPr>
          <p:cNvPr id="4" name="Connettore 1 3"/>
          <p:cNvCxnSpPr>
            <a:stCxn id="31" idx="6"/>
            <a:endCxn id="41" idx="2"/>
          </p:cNvCxnSpPr>
          <p:nvPr/>
        </p:nvCxnSpPr>
        <p:spPr bwMode="auto">
          <a:xfrm flipV="1">
            <a:off x="3929217" y="4204484"/>
            <a:ext cx="1430887" cy="1746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Connettore 1 43"/>
          <p:cNvCxnSpPr>
            <a:stCxn id="32" idx="4"/>
            <a:endCxn id="46" idx="0"/>
          </p:cNvCxnSpPr>
          <p:nvPr/>
        </p:nvCxnSpPr>
        <p:spPr bwMode="auto">
          <a:xfrm flipH="1">
            <a:off x="7070745" y="3544546"/>
            <a:ext cx="804303" cy="35016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6" name="Oval 86"/>
          <p:cNvSpPr>
            <a:spLocks noChangeArrowheads="1"/>
          </p:cNvSpPr>
          <p:nvPr/>
        </p:nvSpPr>
        <p:spPr bwMode="auto">
          <a:xfrm>
            <a:off x="6891897" y="3894706"/>
            <a:ext cx="357696" cy="34414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it-IT" sz="1600" dirty="0">
                <a:solidFill>
                  <a:srgbClr val="000000"/>
                </a:solidFill>
                <a:latin typeface="Arial" pitchFamily="34" charset="0"/>
              </a:rPr>
              <a:t>R</a:t>
            </a:r>
          </a:p>
        </p:txBody>
      </p:sp>
      <p:sp>
        <p:nvSpPr>
          <p:cNvPr id="48" name="Text Box 7"/>
          <p:cNvSpPr txBox="1">
            <a:spLocks noChangeArrowheads="1"/>
          </p:cNvSpPr>
          <p:nvPr/>
        </p:nvSpPr>
        <p:spPr bwMode="auto">
          <a:xfrm>
            <a:off x="457200" y="5134366"/>
            <a:ext cx="8229600" cy="1305165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</a:rPr>
              <a:t>The resulting drawing is o1p (</a:t>
            </a:r>
            <a:r>
              <a:rPr lang="en-US" sz="2800" b="1" i="1" dirty="0" smtClean="0">
                <a:latin typeface="Arial" pitchFamily="34" charset="0"/>
              </a:rPr>
              <a:t>I1.</a:t>
            </a:r>
            <a:r>
              <a:rPr lang="en-US" sz="2800" dirty="0" smtClean="0">
                <a:latin typeface="Arial" pitchFamily="34" charset="0"/>
              </a:rPr>
              <a:t>) and uses only slopes in the universal slope </a:t>
            </a:r>
            <a:r>
              <a:rPr lang="en-US" sz="2800" dirty="0">
                <a:latin typeface="Arial" pitchFamily="34" charset="0"/>
              </a:rPr>
              <a:t>set (</a:t>
            </a:r>
            <a:r>
              <a:rPr lang="en-US" sz="2800" b="1" i="1" dirty="0" smtClean="0">
                <a:latin typeface="Arial" pitchFamily="34" charset="0"/>
              </a:rPr>
              <a:t>I2.</a:t>
            </a:r>
            <a:r>
              <a:rPr lang="en-US" sz="2800" dirty="0" smtClean="0">
                <a:latin typeface="Arial" pitchFamily="34" charset="0"/>
              </a:rPr>
              <a:t>) </a:t>
            </a:r>
            <a:endParaRPr lang="en-US" sz="2800" i="1" dirty="0" smtClean="0">
              <a:latin typeface="Arial" pitchFamily="34" charset="0"/>
            </a:endParaRPr>
          </a:p>
        </p:txBody>
      </p:sp>
      <p:sp>
        <p:nvSpPr>
          <p:cNvPr id="23" name="Oval 86"/>
          <p:cNvSpPr>
            <a:spLocks noChangeArrowheads="1"/>
          </p:cNvSpPr>
          <p:nvPr/>
        </p:nvSpPr>
        <p:spPr bwMode="auto">
          <a:xfrm>
            <a:off x="8103670" y="3871603"/>
            <a:ext cx="357696" cy="344146"/>
          </a:xfrm>
          <a:prstGeom prst="ellipse">
            <a:avLst/>
          </a:prstGeom>
          <a:solidFill>
            <a:srgbClr val="FFF0C1"/>
          </a:solidFill>
          <a:ln w="9525">
            <a:solidFill>
              <a:srgbClr val="F6960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P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8919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riangolo isoscele 42"/>
          <p:cNvSpPr/>
          <p:nvPr/>
        </p:nvSpPr>
        <p:spPr bwMode="auto">
          <a:xfrm>
            <a:off x="2332940" y="2209800"/>
            <a:ext cx="3683685" cy="1993900"/>
          </a:xfrm>
          <a:prstGeom prst="triangle">
            <a:avLst>
              <a:gd name="adj" fmla="val 47031"/>
            </a:avLst>
          </a:prstGeom>
          <a:solidFill>
            <a:schemeClr val="bg1">
              <a:lumMod val="85000"/>
              <a:alpha val="30000"/>
            </a:schemeClr>
          </a:solidFill>
          <a:ln w="3175" cap="sq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Triangolo isoscele 25"/>
          <p:cNvSpPr/>
          <p:nvPr/>
        </p:nvSpPr>
        <p:spPr bwMode="auto">
          <a:xfrm>
            <a:off x="2948945" y="3889376"/>
            <a:ext cx="909310" cy="307733"/>
          </a:xfrm>
          <a:prstGeom prst="triangle">
            <a:avLst>
              <a:gd name="adj" fmla="val 69274"/>
            </a:avLst>
          </a:prstGeom>
          <a:solidFill>
            <a:schemeClr val="bg1">
              <a:lumMod val="65000"/>
              <a:alpha val="30000"/>
            </a:schemeClr>
          </a:solidFill>
          <a:ln w="12700" cap="sq" cmpd="sng" algn="ctr">
            <a:solidFill>
              <a:srgbClr val="F6960A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riangolo isoscele 24"/>
          <p:cNvSpPr/>
          <p:nvPr/>
        </p:nvSpPr>
        <p:spPr bwMode="auto">
          <a:xfrm>
            <a:off x="2338217" y="3758806"/>
            <a:ext cx="643108" cy="438304"/>
          </a:xfrm>
          <a:prstGeom prst="triangle">
            <a:avLst>
              <a:gd name="adj" fmla="val 60684"/>
            </a:avLst>
          </a:prstGeom>
          <a:solidFill>
            <a:schemeClr val="bg1">
              <a:lumMod val="65000"/>
              <a:alpha val="30000"/>
            </a:schemeClr>
          </a:solidFill>
          <a:ln w="127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How to draw S-nodes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883154" y="3965843"/>
            <a:ext cx="385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i="1" dirty="0" smtClean="0">
                <a:latin typeface="Arial" pitchFamily="34" charset="0"/>
              </a:rPr>
              <a:t>s</a:t>
            </a:r>
            <a:r>
              <a:rPr lang="it-IT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6070485" y="3977640"/>
            <a:ext cx="3369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i="1" dirty="0" smtClean="0">
                <a:latin typeface="Arial" pitchFamily="34" charset="0"/>
              </a:rPr>
              <a:t>t</a:t>
            </a:r>
            <a:r>
              <a:rPr lang="it-IT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</p:txBody>
      </p:sp>
      <p:sp>
        <p:nvSpPr>
          <p:cNvPr id="27" name="Ovale 26"/>
          <p:cNvSpPr/>
          <p:nvPr/>
        </p:nvSpPr>
        <p:spPr>
          <a:xfrm>
            <a:off x="2905125" y="4154170"/>
            <a:ext cx="108000" cy="108000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2" name="Oval 86"/>
          <p:cNvSpPr>
            <a:spLocks noChangeArrowheads="1"/>
          </p:cNvSpPr>
          <p:nvPr/>
        </p:nvSpPr>
        <p:spPr bwMode="auto">
          <a:xfrm>
            <a:off x="7696200" y="3198399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3" name="Oval 86"/>
          <p:cNvSpPr>
            <a:spLocks noChangeArrowheads="1"/>
          </p:cNvSpPr>
          <p:nvPr/>
        </p:nvSpPr>
        <p:spPr bwMode="auto">
          <a:xfrm>
            <a:off x="7338504" y="3892705"/>
            <a:ext cx="357696" cy="344146"/>
          </a:xfrm>
          <a:prstGeom prst="ellipse">
            <a:avLst/>
          </a:prstGeom>
          <a:solidFill>
            <a:srgbClr val="FFF0C1"/>
          </a:solidFill>
          <a:ln w="9525">
            <a:solidFill>
              <a:srgbClr val="F6960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P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36" name="Connettore 1 35"/>
          <p:cNvCxnSpPr>
            <a:stCxn id="32" idx="4"/>
            <a:endCxn id="33" idx="0"/>
          </p:cNvCxnSpPr>
          <p:nvPr/>
        </p:nvCxnSpPr>
        <p:spPr bwMode="auto">
          <a:xfrm flipH="1">
            <a:off x="7517352" y="3542545"/>
            <a:ext cx="357696" cy="35016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Connettore 1 37"/>
          <p:cNvCxnSpPr>
            <a:stCxn id="32" idx="4"/>
          </p:cNvCxnSpPr>
          <p:nvPr/>
        </p:nvCxnSpPr>
        <p:spPr bwMode="auto">
          <a:xfrm>
            <a:off x="7875048" y="3542545"/>
            <a:ext cx="407470" cy="327057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0" name="Rettangolo 39"/>
          <p:cNvSpPr/>
          <p:nvPr/>
        </p:nvSpPr>
        <p:spPr>
          <a:xfrm>
            <a:off x="7696200" y="3817463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i="1" dirty="0" smtClean="0">
                <a:latin typeface="Arial" pitchFamily="34" charset="0"/>
              </a:rPr>
              <a:t>…</a:t>
            </a: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</p:txBody>
      </p:sp>
      <p:sp>
        <p:nvSpPr>
          <p:cNvPr id="31" name="Ovale 30"/>
          <p:cNvSpPr/>
          <p:nvPr/>
        </p:nvSpPr>
        <p:spPr>
          <a:xfrm>
            <a:off x="3821217" y="4149934"/>
            <a:ext cx="108000" cy="108000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9" name="Triangolo isoscele 38"/>
          <p:cNvSpPr/>
          <p:nvPr/>
        </p:nvSpPr>
        <p:spPr bwMode="auto">
          <a:xfrm>
            <a:off x="5431066" y="3894455"/>
            <a:ext cx="582162" cy="307733"/>
          </a:xfrm>
          <a:prstGeom prst="triangle">
            <a:avLst>
              <a:gd name="adj" fmla="val 48549"/>
            </a:avLst>
          </a:prstGeom>
          <a:solidFill>
            <a:schemeClr val="bg1">
              <a:lumMod val="65000"/>
              <a:alpha val="30000"/>
            </a:schemeClr>
          </a:solidFill>
          <a:ln w="12700" cap="sq" cmpd="sng" algn="ctr">
            <a:solidFill>
              <a:srgbClr val="F6960A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Ovale 40"/>
          <p:cNvSpPr/>
          <p:nvPr/>
        </p:nvSpPr>
        <p:spPr>
          <a:xfrm>
            <a:off x="5360104" y="4148188"/>
            <a:ext cx="108000" cy="108000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cxnSp>
        <p:nvCxnSpPr>
          <p:cNvPr id="44" name="Connettore 1 43"/>
          <p:cNvCxnSpPr>
            <a:stCxn id="32" idx="4"/>
            <a:endCxn id="46" idx="0"/>
          </p:cNvCxnSpPr>
          <p:nvPr/>
        </p:nvCxnSpPr>
        <p:spPr bwMode="auto">
          <a:xfrm flipH="1">
            <a:off x="7070745" y="3542545"/>
            <a:ext cx="804303" cy="358895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6" name="Oval 86"/>
          <p:cNvSpPr>
            <a:spLocks noChangeArrowheads="1"/>
          </p:cNvSpPr>
          <p:nvPr/>
        </p:nvSpPr>
        <p:spPr bwMode="auto">
          <a:xfrm>
            <a:off x="6891897" y="3901440"/>
            <a:ext cx="357696" cy="34414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it-IT" sz="1600" dirty="0">
                <a:solidFill>
                  <a:srgbClr val="000000"/>
                </a:solidFill>
                <a:latin typeface="Arial" pitchFamily="34" charset="0"/>
              </a:rPr>
              <a:t>R</a:t>
            </a:r>
          </a:p>
        </p:txBody>
      </p:sp>
      <p:sp>
        <p:nvSpPr>
          <p:cNvPr id="45" name="Text Box 7"/>
          <p:cNvSpPr txBox="1">
            <a:spLocks noChangeArrowheads="1"/>
          </p:cNvSpPr>
          <p:nvPr/>
        </p:nvSpPr>
        <p:spPr bwMode="auto">
          <a:xfrm>
            <a:off x="228600" y="5132365"/>
            <a:ext cx="8458200" cy="1305165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</a:rPr>
              <a:t>The drawing is contained in a triangle that respects the third </a:t>
            </a:r>
            <a:r>
              <a:rPr lang="en-US" sz="2800" dirty="0">
                <a:latin typeface="Arial" pitchFamily="34" charset="0"/>
              </a:rPr>
              <a:t>invariant (</a:t>
            </a:r>
            <a:r>
              <a:rPr lang="en-US" sz="2800" b="1" i="1" dirty="0" smtClean="0">
                <a:latin typeface="Arial" pitchFamily="34" charset="0"/>
              </a:rPr>
              <a:t>I3.</a:t>
            </a:r>
            <a:r>
              <a:rPr lang="en-US" sz="2800" dirty="0" smtClean="0">
                <a:latin typeface="Arial" pitchFamily="34" charset="0"/>
              </a:rPr>
              <a:t>) </a:t>
            </a:r>
            <a:endParaRPr lang="en-US" sz="2800" i="1" dirty="0" smtClean="0">
              <a:latin typeface="Arial" pitchFamily="34" charset="0"/>
            </a:endParaRPr>
          </a:p>
        </p:txBody>
      </p:sp>
      <p:sp>
        <p:nvSpPr>
          <p:cNvPr id="49" name="Rettangolo 48"/>
          <p:cNvSpPr/>
          <p:nvPr/>
        </p:nvSpPr>
        <p:spPr>
          <a:xfrm>
            <a:off x="2253104" y="3622706"/>
            <a:ext cx="404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i="1" dirty="0">
                <a:solidFill>
                  <a:srgbClr val="669900"/>
                </a:solidFill>
                <a:latin typeface="Arial" pitchFamily="34" charset="0"/>
              </a:rPr>
              <a:t>β</a:t>
            </a:r>
            <a:r>
              <a:rPr lang="en-US" i="1" baseline="-25000" dirty="0">
                <a:solidFill>
                  <a:srgbClr val="669900"/>
                </a:solidFill>
                <a:latin typeface="Arial" pitchFamily="34" charset="0"/>
              </a:rPr>
              <a:t>µ</a:t>
            </a:r>
            <a:endParaRPr lang="it-IT" dirty="0"/>
          </a:p>
        </p:txBody>
      </p:sp>
      <p:sp>
        <p:nvSpPr>
          <p:cNvPr id="50" name="Rettangolo 49"/>
          <p:cNvSpPr/>
          <p:nvPr/>
        </p:nvSpPr>
        <p:spPr>
          <a:xfrm>
            <a:off x="5745911" y="3725385"/>
            <a:ext cx="431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i="1" dirty="0">
                <a:solidFill>
                  <a:srgbClr val="669900"/>
                </a:solidFill>
                <a:latin typeface="Arial" pitchFamily="34" charset="0"/>
              </a:rPr>
              <a:t>γ</a:t>
            </a:r>
            <a:r>
              <a:rPr lang="en-US" i="1" baseline="-25000" dirty="0">
                <a:solidFill>
                  <a:srgbClr val="669900"/>
                </a:solidFill>
                <a:latin typeface="Arial" pitchFamily="34" charset="0"/>
              </a:rPr>
              <a:t>µ </a:t>
            </a:r>
            <a:endParaRPr lang="it-IT" dirty="0"/>
          </a:p>
        </p:txBody>
      </p:sp>
      <p:sp>
        <p:nvSpPr>
          <p:cNvPr id="23" name="Arco 22"/>
          <p:cNvSpPr/>
          <p:nvPr/>
        </p:nvSpPr>
        <p:spPr bwMode="auto">
          <a:xfrm>
            <a:off x="1995488" y="3690359"/>
            <a:ext cx="709796" cy="997351"/>
          </a:xfrm>
          <a:prstGeom prst="arc">
            <a:avLst>
              <a:gd name="adj1" fmla="val 18758900"/>
              <a:gd name="adj2" fmla="val 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" name="Ovale 50"/>
          <p:cNvSpPr/>
          <p:nvPr/>
        </p:nvSpPr>
        <p:spPr>
          <a:xfrm>
            <a:off x="2252478" y="4124801"/>
            <a:ext cx="158266" cy="158266"/>
          </a:xfrm>
          <a:prstGeom prst="ellipse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4" name="Arco 23"/>
          <p:cNvSpPr/>
          <p:nvPr/>
        </p:nvSpPr>
        <p:spPr bwMode="auto">
          <a:xfrm rot="16200000">
            <a:off x="5549905" y="3970245"/>
            <a:ext cx="914400" cy="458788"/>
          </a:xfrm>
          <a:prstGeom prst="arc">
            <a:avLst>
              <a:gd name="adj1" fmla="val 16200000"/>
              <a:gd name="adj2" fmla="val 18896939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Ovale 51"/>
          <p:cNvSpPr/>
          <p:nvPr/>
        </p:nvSpPr>
        <p:spPr>
          <a:xfrm>
            <a:off x="5942266" y="4132948"/>
            <a:ext cx="158266" cy="158266"/>
          </a:xfrm>
          <a:prstGeom prst="ellipse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0" name="Rettangolo 29"/>
          <p:cNvSpPr/>
          <p:nvPr/>
        </p:nvSpPr>
        <p:spPr>
          <a:xfrm>
            <a:off x="558955" y="2053502"/>
            <a:ext cx="198163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el-GR" sz="2000" b="1" i="1" dirty="0">
                <a:solidFill>
                  <a:srgbClr val="669900"/>
                </a:solidFill>
                <a:latin typeface="Arial" pitchFamily="34" charset="0"/>
              </a:rPr>
              <a:t>β</a:t>
            </a:r>
            <a:r>
              <a:rPr lang="en-US" sz="2000" b="1" i="1" baseline="-25000" dirty="0" smtClean="0">
                <a:solidFill>
                  <a:srgbClr val="669900"/>
                </a:solidFill>
                <a:latin typeface="Arial" pitchFamily="34" charset="0"/>
              </a:rPr>
              <a:t>µ </a:t>
            </a:r>
            <a:r>
              <a:rPr lang="en-US" sz="2000" b="1" i="1" dirty="0" smtClean="0">
                <a:solidFill>
                  <a:srgbClr val="669900"/>
                </a:solidFill>
                <a:latin typeface="Arial" pitchFamily="34" charset="0"/>
              </a:rPr>
              <a:t>&lt; [</a:t>
            </a:r>
            <a:r>
              <a:rPr lang="el-GR" sz="2000" b="1" i="1" dirty="0" smtClean="0">
                <a:solidFill>
                  <a:srgbClr val="669900"/>
                </a:solidFill>
                <a:latin typeface="Arial" pitchFamily="34" charset="0"/>
              </a:rPr>
              <a:t>Δ</a:t>
            </a:r>
            <a:r>
              <a:rPr lang="it-IT" sz="2000" b="1" i="1" dirty="0" smtClean="0">
                <a:solidFill>
                  <a:srgbClr val="669900"/>
                </a:solidFill>
                <a:latin typeface="Arial" pitchFamily="34" charset="0"/>
              </a:rPr>
              <a:t>(s</a:t>
            </a:r>
            <a:r>
              <a:rPr lang="it-IT" sz="2000" b="1" i="1" baseline="-25000" dirty="0" smtClean="0">
                <a:solidFill>
                  <a:srgbClr val="66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r>
              <a:rPr lang="it-IT" sz="2000" b="1" i="1" dirty="0" smtClean="0">
                <a:solidFill>
                  <a:srgbClr val="669900"/>
                </a:solidFill>
                <a:latin typeface="Arial" pitchFamily="34" charset="0"/>
              </a:rPr>
              <a:t>)+1]</a:t>
            </a:r>
            <a:r>
              <a:rPr lang="el-GR" sz="2000" b="1" i="1" dirty="0">
                <a:solidFill>
                  <a:srgbClr val="669900"/>
                </a:solidFill>
                <a:latin typeface="Arial" pitchFamily="34" charset="0"/>
              </a:rPr>
              <a:t> </a:t>
            </a:r>
            <a:r>
              <a:rPr lang="el-GR" sz="2000" b="1" i="1" dirty="0" smtClean="0">
                <a:solidFill>
                  <a:srgbClr val="669900"/>
                </a:solidFill>
                <a:latin typeface="Arial" pitchFamily="34" charset="0"/>
              </a:rPr>
              <a:t>α</a:t>
            </a:r>
            <a:endParaRPr lang="it-IT" sz="2000" b="1" baseline="-25000" dirty="0"/>
          </a:p>
        </p:txBody>
      </p:sp>
      <p:sp>
        <p:nvSpPr>
          <p:cNvPr id="37" name="Rettangolo 36"/>
          <p:cNvSpPr/>
          <p:nvPr/>
        </p:nvSpPr>
        <p:spPr>
          <a:xfrm>
            <a:off x="557016" y="2535739"/>
            <a:ext cx="1907895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el-GR" sz="2000" b="1" i="1" dirty="0" smtClean="0">
                <a:solidFill>
                  <a:srgbClr val="669900"/>
                </a:solidFill>
                <a:latin typeface="Arial" pitchFamily="34" charset="0"/>
              </a:rPr>
              <a:t>γ</a:t>
            </a:r>
            <a:r>
              <a:rPr lang="en-US" sz="2000" b="1" i="1" baseline="-25000" dirty="0" smtClean="0">
                <a:solidFill>
                  <a:srgbClr val="669900"/>
                </a:solidFill>
                <a:latin typeface="Arial" pitchFamily="34" charset="0"/>
              </a:rPr>
              <a:t>µ </a:t>
            </a:r>
            <a:r>
              <a:rPr lang="en-US" sz="2000" b="1" i="1" dirty="0" smtClean="0">
                <a:solidFill>
                  <a:srgbClr val="669900"/>
                </a:solidFill>
                <a:latin typeface="Arial" pitchFamily="34" charset="0"/>
              </a:rPr>
              <a:t>&lt; [</a:t>
            </a:r>
            <a:r>
              <a:rPr lang="el-GR" sz="2000" b="1" i="1" dirty="0" smtClean="0">
                <a:solidFill>
                  <a:srgbClr val="669900"/>
                </a:solidFill>
                <a:latin typeface="Arial" pitchFamily="34" charset="0"/>
              </a:rPr>
              <a:t>Δ</a:t>
            </a:r>
            <a:r>
              <a:rPr lang="it-IT" sz="2000" b="1" i="1" dirty="0" smtClean="0">
                <a:solidFill>
                  <a:srgbClr val="669900"/>
                </a:solidFill>
                <a:latin typeface="Arial" pitchFamily="34" charset="0"/>
              </a:rPr>
              <a:t>(t</a:t>
            </a:r>
            <a:r>
              <a:rPr lang="it-IT" sz="2000" b="1" i="1" baseline="-25000" dirty="0" smtClean="0">
                <a:solidFill>
                  <a:srgbClr val="66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r>
              <a:rPr lang="it-IT" sz="2000" b="1" i="1" dirty="0" smtClean="0">
                <a:solidFill>
                  <a:srgbClr val="669900"/>
                </a:solidFill>
                <a:latin typeface="Arial" pitchFamily="34" charset="0"/>
              </a:rPr>
              <a:t>)+1]</a:t>
            </a:r>
            <a:r>
              <a:rPr lang="el-GR" sz="2000" b="1" i="1" dirty="0">
                <a:solidFill>
                  <a:srgbClr val="669900"/>
                </a:solidFill>
                <a:latin typeface="Arial" pitchFamily="34" charset="0"/>
              </a:rPr>
              <a:t> </a:t>
            </a:r>
            <a:r>
              <a:rPr lang="el-GR" sz="2000" b="1" i="1" dirty="0" smtClean="0">
                <a:solidFill>
                  <a:srgbClr val="669900"/>
                </a:solidFill>
                <a:latin typeface="Arial" pitchFamily="34" charset="0"/>
              </a:rPr>
              <a:t>α</a:t>
            </a:r>
            <a:endParaRPr lang="it-IT" sz="2000" b="1" baseline="-25000" dirty="0"/>
          </a:p>
        </p:txBody>
      </p:sp>
      <p:sp>
        <p:nvSpPr>
          <p:cNvPr id="34" name="Oval 86"/>
          <p:cNvSpPr>
            <a:spLocks noChangeArrowheads="1"/>
          </p:cNvSpPr>
          <p:nvPr/>
        </p:nvSpPr>
        <p:spPr bwMode="auto">
          <a:xfrm>
            <a:off x="8103670" y="3871603"/>
            <a:ext cx="357696" cy="344146"/>
          </a:xfrm>
          <a:prstGeom prst="ellipse">
            <a:avLst/>
          </a:prstGeom>
          <a:solidFill>
            <a:srgbClr val="FFF0C1"/>
          </a:solidFill>
          <a:ln w="9525">
            <a:solidFill>
              <a:srgbClr val="F6960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P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722820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How to draw P-nodes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084831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Arco 24"/>
          <p:cNvSpPr/>
          <p:nvPr/>
        </p:nvSpPr>
        <p:spPr bwMode="auto">
          <a:xfrm rot="1613536">
            <a:off x="4515948" y="3863806"/>
            <a:ext cx="1560618" cy="1511969"/>
          </a:xfrm>
          <a:prstGeom prst="arc">
            <a:avLst>
              <a:gd name="adj1" fmla="val 10707940"/>
              <a:gd name="adj2" fmla="val 278216"/>
            </a:avLst>
          </a:prstGeom>
          <a:solidFill>
            <a:srgbClr val="669900">
              <a:alpha val="30000"/>
            </a:srgb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Arco 4"/>
          <p:cNvSpPr/>
          <p:nvPr/>
        </p:nvSpPr>
        <p:spPr bwMode="auto">
          <a:xfrm rot="20148684">
            <a:off x="2289042" y="3786660"/>
            <a:ext cx="1929839" cy="1622619"/>
          </a:xfrm>
          <a:prstGeom prst="arc">
            <a:avLst>
              <a:gd name="adj1" fmla="val 10707940"/>
              <a:gd name="adj2" fmla="val 278216"/>
            </a:avLst>
          </a:prstGeom>
          <a:solidFill>
            <a:srgbClr val="669900">
              <a:alpha val="30000"/>
            </a:srgb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How to draw P-nodes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" name="Oval 86"/>
          <p:cNvSpPr>
            <a:spLocks noChangeArrowheads="1"/>
          </p:cNvSpPr>
          <p:nvPr/>
        </p:nvSpPr>
        <p:spPr bwMode="auto">
          <a:xfrm>
            <a:off x="7474946" y="3309915"/>
            <a:ext cx="357696" cy="344146"/>
          </a:xfrm>
          <a:prstGeom prst="ellipse">
            <a:avLst/>
          </a:prstGeom>
          <a:solidFill>
            <a:srgbClr val="FFF0C1"/>
          </a:solidFill>
          <a:ln w="9525">
            <a:solidFill>
              <a:srgbClr val="F6960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P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7" name="Oval 86"/>
          <p:cNvSpPr>
            <a:spLocks noChangeArrowheads="1"/>
          </p:cNvSpPr>
          <p:nvPr/>
        </p:nvSpPr>
        <p:spPr bwMode="auto">
          <a:xfrm>
            <a:off x="6934200" y="3999254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" name="Oval 86"/>
          <p:cNvSpPr>
            <a:spLocks noChangeArrowheads="1"/>
          </p:cNvSpPr>
          <p:nvPr/>
        </p:nvSpPr>
        <p:spPr bwMode="auto">
          <a:xfrm>
            <a:off x="8024304" y="3999254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9" name="Connettore 1 18"/>
          <p:cNvCxnSpPr>
            <a:stCxn id="16" idx="4"/>
            <a:endCxn id="17" idx="0"/>
          </p:cNvCxnSpPr>
          <p:nvPr/>
        </p:nvCxnSpPr>
        <p:spPr bwMode="auto">
          <a:xfrm flipH="1">
            <a:off x="7113048" y="3654061"/>
            <a:ext cx="540746" cy="345193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Connettore 1 19"/>
          <p:cNvCxnSpPr>
            <a:stCxn id="16" idx="4"/>
            <a:endCxn id="18" idx="0"/>
          </p:cNvCxnSpPr>
          <p:nvPr/>
        </p:nvCxnSpPr>
        <p:spPr bwMode="auto">
          <a:xfrm>
            <a:off x="7653794" y="3654061"/>
            <a:ext cx="549358" cy="345193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Rettangolo 21"/>
          <p:cNvSpPr/>
          <p:nvPr/>
        </p:nvSpPr>
        <p:spPr>
          <a:xfrm>
            <a:off x="1883154" y="4833635"/>
            <a:ext cx="385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i="1" dirty="0" smtClean="0">
                <a:latin typeface="Arial" pitchFamily="34" charset="0"/>
              </a:rPr>
              <a:t>s</a:t>
            </a:r>
            <a:r>
              <a:rPr lang="it-IT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6070485" y="4840069"/>
            <a:ext cx="3369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i="1" dirty="0" smtClean="0">
                <a:latin typeface="Arial" pitchFamily="34" charset="0"/>
              </a:rPr>
              <a:t>t</a:t>
            </a:r>
            <a:r>
              <a:rPr lang="it-IT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</p:txBody>
      </p:sp>
      <p:sp>
        <p:nvSpPr>
          <p:cNvPr id="23" name="Ovale 22"/>
          <p:cNvSpPr/>
          <p:nvPr/>
        </p:nvSpPr>
        <p:spPr>
          <a:xfrm>
            <a:off x="2300103" y="4983068"/>
            <a:ext cx="158266" cy="158266"/>
          </a:xfrm>
          <a:prstGeom prst="ellipse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4" name="Ovale 23"/>
          <p:cNvSpPr/>
          <p:nvPr/>
        </p:nvSpPr>
        <p:spPr>
          <a:xfrm>
            <a:off x="5899634" y="4984000"/>
            <a:ext cx="158266" cy="158266"/>
          </a:xfrm>
          <a:prstGeom prst="ellipse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cxnSp>
        <p:nvCxnSpPr>
          <p:cNvPr id="6" name="Connettore 1 5"/>
          <p:cNvCxnSpPr>
            <a:stCxn id="23" idx="6"/>
            <a:endCxn id="24" idx="2"/>
          </p:cNvCxnSpPr>
          <p:nvPr/>
        </p:nvCxnSpPr>
        <p:spPr bwMode="auto">
          <a:xfrm>
            <a:off x="2458369" y="5062201"/>
            <a:ext cx="3441265" cy="93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Connettore 1 7"/>
          <p:cNvCxnSpPr>
            <a:stCxn id="23" idx="3"/>
          </p:cNvCxnSpPr>
          <p:nvPr/>
        </p:nvCxnSpPr>
        <p:spPr bwMode="auto">
          <a:xfrm flipH="1">
            <a:off x="1752601" y="5118156"/>
            <a:ext cx="570680" cy="368244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Connettore 1 9"/>
          <p:cNvCxnSpPr>
            <a:stCxn id="24" idx="5"/>
          </p:cNvCxnSpPr>
          <p:nvPr/>
        </p:nvCxnSpPr>
        <p:spPr bwMode="auto">
          <a:xfrm>
            <a:off x="6034722" y="5119088"/>
            <a:ext cx="372715" cy="30306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37" name="Oval 86"/>
          <p:cNvSpPr>
            <a:spLocks noChangeArrowheads="1"/>
          </p:cNvSpPr>
          <p:nvPr/>
        </p:nvSpPr>
        <p:spPr bwMode="auto">
          <a:xfrm>
            <a:off x="7489196" y="3999254"/>
            <a:ext cx="357696" cy="344146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38" name="Connettore 1 37"/>
          <p:cNvCxnSpPr>
            <a:stCxn id="16" idx="4"/>
            <a:endCxn id="37" idx="0"/>
          </p:cNvCxnSpPr>
          <p:nvPr/>
        </p:nvCxnSpPr>
        <p:spPr bwMode="auto">
          <a:xfrm>
            <a:off x="7653794" y="3654061"/>
            <a:ext cx="14250" cy="345193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1" name="Ovale 40"/>
          <p:cNvSpPr/>
          <p:nvPr/>
        </p:nvSpPr>
        <p:spPr>
          <a:xfrm>
            <a:off x="4109986" y="4185804"/>
            <a:ext cx="108000" cy="108000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42" name="Ovale 41"/>
          <p:cNvSpPr/>
          <p:nvPr/>
        </p:nvSpPr>
        <p:spPr>
          <a:xfrm>
            <a:off x="4548698" y="4203669"/>
            <a:ext cx="108000" cy="108000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cxnSp>
        <p:nvCxnSpPr>
          <p:cNvPr id="9" name="Connettore 1 8"/>
          <p:cNvCxnSpPr>
            <a:stCxn id="24" idx="1"/>
            <a:endCxn id="41" idx="5"/>
          </p:cNvCxnSpPr>
          <p:nvPr/>
        </p:nvCxnSpPr>
        <p:spPr bwMode="auto">
          <a:xfrm flipH="1" flipV="1">
            <a:off x="4202170" y="4277988"/>
            <a:ext cx="1720642" cy="72919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rgbClr val="6699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Connettore 1 11"/>
          <p:cNvCxnSpPr>
            <a:stCxn id="42" idx="3"/>
            <a:endCxn id="23" idx="7"/>
          </p:cNvCxnSpPr>
          <p:nvPr/>
        </p:nvCxnSpPr>
        <p:spPr bwMode="auto">
          <a:xfrm flipH="1">
            <a:off x="2435191" y="4295853"/>
            <a:ext cx="2129323" cy="710393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rgbClr val="6699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31" name="Oval 86"/>
          <p:cNvSpPr>
            <a:spLocks noChangeArrowheads="1"/>
          </p:cNvSpPr>
          <p:nvPr/>
        </p:nvSpPr>
        <p:spPr bwMode="auto">
          <a:xfrm>
            <a:off x="7204573" y="4582729"/>
            <a:ext cx="357696" cy="344146"/>
          </a:xfrm>
          <a:prstGeom prst="ellipse">
            <a:avLst/>
          </a:prstGeom>
          <a:noFill/>
          <a:ln w="19050">
            <a:solidFill>
              <a:srgbClr val="669900"/>
            </a:solidFill>
            <a:prstDash val="sysDash"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2" name="Oval 86"/>
          <p:cNvSpPr>
            <a:spLocks noChangeArrowheads="1"/>
          </p:cNvSpPr>
          <p:nvPr/>
        </p:nvSpPr>
        <p:spPr bwMode="auto">
          <a:xfrm>
            <a:off x="7779268" y="4582729"/>
            <a:ext cx="357696" cy="344146"/>
          </a:xfrm>
          <a:prstGeom prst="ellipse">
            <a:avLst/>
          </a:prstGeom>
          <a:noFill/>
          <a:ln w="19050">
            <a:solidFill>
              <a:srgbClr val="669900"/>
            </a:solidFill>
            <a:prstDash val="sysDash"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28" name="Connettore 1 27"/>
          <p:cNvCxnSpPr>
            <a:stCxn id="17" idx="4"/>
            <a:endCxn id="31" idx="0"/>
          </p:cNvCxnSpPr>
          <p:nvPr/>
        </p:nvCxnSpPr>
        <p:spPr bwMode="auto">
          <a:xfrm>
            <a:off x="7113048" y="4343400"/>
            <a:ext cx="270373" cy="239329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3" name="Connettore 1 32"/>
          <p:cNvCxnSpPr>
            <a:stCxn id="18" idx="4"/>
            <a:endCxn id="32" idx="0"/>
          </p:cNvCxnSpPr>
          <p:nvPr/>
        </p:nvCxnSpPr>
        <p:spPr bwMode="auto">
          <a:xfrm flipH="1">
            <a:off x="7958116" y="4343400"/>
            <a:ext cx="245036" cy="239329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0" name="Rettangolo 39"/>
          <p:cNvSpPr/>
          <p:nvPr/>
        </p:nvSpPr>
        <p:spPr>
          <a:xfrm>
            <a:off x="6817976" y="4510469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i="1" dirty="0" smtClean="0">
                <a:latin typeface="Arial" pitchFamily="34" charset="0"/>
              </a:rPr>
              <a:t>…</a:t>
            </a: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</p:txBody>
      </p:sp>
      <p:sp>
        <p:nvSpPr>
          <p:cNvPr id="43" name="Rettangolo 42"/>
          <p:cNvSpPr/>
          <p:nvPr/>
        </p:nvSpPr>
        <p:spPr>
          <a:xfrm>
            <a:off x="8080634" y="4518906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i="1" dirty="0" smtClean="0">
                <a:latin typeface="Arial" pitchFamily="34" charset="0"/>
              </a:rPr>
              <a:t>…</a:t>
            </a: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396025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Arco 67"/>
          <p:cNvSpPr/>
          <p:nvPr/>
        </p:nvSpPr>
        <p:spPr bwMode="auto">
          <a:xfrm rot="1613536">
            <a:off x="4515948" y="3863806"/>
            <a:ext cx="1560618" cy="1511969"/>
          </a:xfrm>
          <a:prstGeom prst="arc">
            <a:avLst>
              <a:gd name="adj1" fmla="val 10707940"/>
              <a:gd name="adj2" fmla="val 278216"/>
            </a:avLst>
          </a:prstGeom>
          <a:solidFill>
            <a:srgbClr val="669900">
              <a:alpha val="30000"/>
            </a:srgb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Arco 68"/>
          <p:cNvSpPr/>
          <p:nvPr/>
        </p:nvSpPr>
        <p:spPr bwMode="auto">
          <a:xfrm rot="20148684">
            <a:off x="2289042" y="3786660"/>
            <a:ext cx="1929839" cy="1622619"/>
          </a:xfrm>
          <a:prstGeom prst="arc">
            <a:avLst>
              <a:gd name="adj1" fmla="val 10707940"/>
              <a:gd name="adj2" fmla="val 278216"/>
            </a:avLst>
          </a:prstGeom>
          <a:solidFill>
            <a:srgbClr val="669900">
              <a:alpha val="30000"/>
            </a:srgb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How to draw P-nodes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5" name="Gruppo 4"/>
          <p:cNvGrpSpPr/>
          <p:nvPr/>
        </p:nvGrpSpPr>
        <p:grpSpPr>
          <a:xfrm>
            <a:off x="477122" y="3117585"/>
            <a:ext cx="1754177" cy="643053"/>
            <a:chOff x="1065223" y="2188765"/>
            <a:chExt cx="2516177" cy="922390"/>
          </a:xfrm>
        </p:grpSpPr>
        <p:sp>
          <p:nvSpPr>
            <p:cNvPr id="25" name="Triangolo isoscele 24"/>
            <p:cNvSpPr/>
            <p:nvPr/>
          </p:nvSpPr>
          <p:spPr bwMode="auto">
            <a:xfrm>
              <a:off x="1065223" y="2188765"/>
              <a:ext cx="1635864" cy="864724"/>
            </a:xfrm>
            <a:prstGeom prst="triangle">
              <a:avLst>
                <a:gd name="adj" fmla="val 48549"/>
              </a:avLst>
            </a:prstGeom>
            <a:solidFill>
              <a:schemeClr val="bg1">
                <a:lumMod val="65000"/>
                <a:alpha val="30000"/>
              </a:schemeClr>
            </a:solidFill>
            <a:ln w="12700" cap="sq" cmpd="sng" algn="ctr">
              <a:solidFill>
                <a:srgbClr val="6699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7" name="Connettore 1 6"/>
            <p:cNvCxnSpPr>
              <a:stCxn id="25" idx="4"/>
            </p:cNvCxnSpPr>
            <p:nvPr/>
          </p:nvCxnSpPr>
          <p:spPr bwMode="auto">
            <a:xfrm>
              <a:off x="2701087" y="3053489"/>
              <a:ext cx="880313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rgbClr val="669900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0" name="Ovale 29"/>
            <p:cNvSpPr/>
            <p:nvPr/>
          </p:nvSpPr>
          <p:spPr>
            <a:xfrm>
              <a:off x="2659239" y="3003155"/>
              <a:ext cx="108000" cy="108000"/>
            </a:xfrm>
            <a:prstGeom prst="ellipse">
              <a:avLst/>
            </a:prstGeom>
            <a:solidFill>
              <a:schemeClr val="accent1"/>
            </a:solidFill>
            <a:ln w="3175" cap="flat" cmpd="sng" algn="ctr">
              <a:solidFill>
                <a:srgbClr val="6699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it-IT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grpSp>
        <p:nvGrpSpPr>
          <p:cNvPr id="9" name="Gruppo 8"/>
          <p:cNvGrpSpPr/>
          <p:nvPr/>
        </p:nvGrpSpPr>
        <p:grpSpPr>
          <a:xfrm>
            <a:off x="4602698" y="2477451"/>
            <a:ext cx="2384900" cy="870821"/>
            <a:chOff x="3974262" y="2006214"/>
            <a:chExt cx="2656752" cy="970085"/>
          </a:xfrm>
        </p:grpSpPr>
        <p:sp>
          <p:nvSpPr>
            <p:cNvPr id="31" name="Triangolo isoscele 30"/>
            <p:cNvSpPr/>
            <p:nvPr/>
          </p:nvSpPr>
          <p:spPr bwMode="auto">
            <a:xfrm>
              <a:off x="4908575" y="2006214"/>
              <a:ext cx="1722439" cy="910488"/>
            </a:xfrm>
            <a:prstGeom prst="triangle">
              <a:avLst>
                <a:gd name="adj" fmla="val 29854"/>
              </a:avLst>
            </a:prstGeom>
            <a:solidFill>
              <a:schemeClr val="bg1">
                <a:lumMod val="65000"/>
                <a:alpha val="30000"/>
              </a:schemeClr>
            </a:solidFill>
            <a:ln w="12700" cap="sq" cmpd="sng" algn="ctr">
              <a:solidFill>
                <a:srgbClr val="6699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Ovale 31"/>
            <p:cNvSpPr/>
            <p:nvPr/>
          </p:nvSpPr>
          <p:spPr>
            <a:xfrm>
              <a:off x="4854575" y="2868299"/>
              <a:ext cx="108000" cy="108000"/>
            </a:xfrm>
            <a:prstGeom prst="ellipse">
              <a:avLst/>
            </a:prstGeom>
            <a:solidFill>
              <a:schemeClr val="accent1"/>
            </a:solidFill>
            <a:ln w="3175" cap="flat" cmpd="sng" algn="ctr">
              <a:solidFill>
                <a:srgbClr val="6699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it-IT" kern="0">
                <a:solidFill>
                  <a:sysClr val="window" lastClr="FFFFFF"/>
                </a:solidFill>
                <a:latin typeface="Calibri"/>
              </a:endParaRPr>
            </a:p>
          </p:txBody>
        </p:sp>
        <p:cxnSp>
          <p:nvCxnSpPr>
            <p:cNvPr id="33" name="Connettore 1 32"/>
            <p:cNvCxnSpPr>
              <a:endCxn id="32" idx="2"/>
            </p:cNvCxnSpPr>
            <p:nvPr/>
          </p:nvCxnSpPr>
          <p:spPr bwMode="auto">
            <a:xfrm>
              <a:off x="3974262" y="2916702"/>
              <a:ext cx="880313" cy="5597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rgbClr val="6699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cxnSp>
        <p:nvCxnSpPr>
          <p:cNvPr id="34" name="Connettore 4 33"/>
          <p:cNvCxnSpPr>
            <a:endCxn id="25" idx="3"/>
          </p:cNvCxnSpPr>
          <p:nvPr/>
        </p:nvCxnSpPr>
        <p:spPr bwMode="auto">
          <a:xfrm flipH="1" flipV="1">
            <a:off x="1030803" y="3720436"/>
            <a:ext cx="1274247" cy="711114"/>
          </a:xfrm>
          <a:prstGeom prst="bentConnector4">
            <a:avLst>
              <a:gd name="adj1" fmla="val 66668"/>
              <a:gd name="adj2" fmla="val 269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36" name="Connettore 4 35"/>
          <p:cNvCxnSpPr/>
          <p:nvPr/>
        </p:nvCxnSpPr>
        <p:spPr bwMode="auto">
          <a:xfrm flipV="1">
            <a:off x="6130925" y="3299797"/>
            <a:ext cx="420039" cy="1220653"/>
          </a:xfrm>
          <a:prstGeom prst="bentConnector2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sp>
        <p:nvSpPr>
          <p:cNvPr id="44" name="Oval 86"/>
          <p:cNvSpPr>
            <a:spLocks noChangeArrowheads="1"/>
          </p:cNvSpPr>
          <p:nvPr/>
        </p:nvSpPr>
        <p:spPr bwMode="auto">
          <a:xfrm>
            <a:off x="7474946" y="3309915"/>
            <a:ext cx="357696" cy="344146"/>
          </a:xfrm>
          <a:prstGeom prst="ellipse">
            <a:avLst/>
          </a:prstGeom>
          <a:solidFill>
            <a:srgbClr val="FFF0C1"/>
          </a:solidFill>
          <a:ln w="9525">
            <a:solidFill>
              <a:srgbClr val="F6960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P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5" name="Oval 86"/>
          <p:cNvSpPr>
            <a:spLocks noChangeArrowheads="1"/>
          </p:cNvSpPr>
          <p:nvPr/>
        </p:nvSpPr>
        <p:spPr bwMode="auto">
          <a:xfrm>
            <a:off x="6934200" y="3999254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6" name="Oval 86"/>
          <p:cNvSpPr>
            <a:spLocks noChangeArrowheads="1"/>
          </p:cNvSpPr>
          <p:nvPr/>
        </p:nvSpPr>
        <p:spPr bwMode="auto">
          <a:xfrm>
            <a:off x="8024304" y="3999254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47" name="Connettore 1 46"/>
          <p:cNvCxnSpPr>
            <a:stCxn id="44" idx="4"/>
            <a:endCxn id="45" idx="0"/>
          </p:cNvCxnSpPr>
          <p:nvPr/>
        </p:nvCxnSpPr>
        <p:spPr bwMode="auto">
          <a:xfrm flipH="1">
            <a:off x="7113048" y="3654061"/>
            <a:ext cx="540746" cy="345193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8" name="Connettore 1 47"/>
          <p:cNvCxnSpPr>
            <a:stCxn id="44" idx="4"/>
            <a:endCxn id="46" idx="0"/>
          </p:cNvCxnSpPr>
          <p:nvPr/>
        </p:nvCxnSpPr>
        <p:spPr bwMode="auto">
          <a:xfrm>
            <a:off x="7653794" y="3654061"/>
            <a:ext cx="549358" cy="345193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9" name="Rettangolo 48"/>
          <p:cNvSpPr/>
          <p:nvPr/>
        </p:nvSpPr>
        <p:spPr>
          <a:xfrm>
            <a:off x="1883154" y="4833635"/>
            <a:ext cx="385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i="1" dirty="0" smtClean="0">
                <a:latin typeface="Arial" pitchFamily="34" charset="0"/>
              </a:rPr>
              <a:t>s</a:t>
            </a:r>
            <a:r>
              <a:rPr lang="it-IT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</p:txBody>
      </p:sp>
      <p:sp>
        <p:nvSpPr>
          <p:cNvPr id="50" name="Rettangolo 49"/>
          <p:cNvSpPr/>
          <p:nvPr/>
        </p:nvSpPr>
        <p:spPr>
          <a:xfrm>
            <a:off x="6070485" y="4840069"/>
            <a:ext cx="3369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i="1" dirty="0" smtClean="0">
                <a:latin typeface="Arial" pitchFamily="34" charset="0"/>
              </a:rPr>
              <a:t>t</a:t>
            </a:r>
            <a:r>
              <a:rPr lang="it-IT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</p:txBody>
      </p:sp>
      <p:sp>
        <p:nvSpPr>
          <p:cNvPr id="51" name="Ovale 50"/>
          <p:cNvSpPr/>
          <p:nvPr/>
        </p:nvSpPr>
        <p:spPr>
          <a:xfrm>
            <a:off x="2300103" y="4983068"/>
            <a:ext cx="158266" cy="158266"/>
          </a:xfrm>
          <a:prstGeom prst="ellipse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52" name="Ovale 51"/>
          <p:cNvSpPr/>
          <p:nvPr/>
        </p:nvSpPr>
        <p:spPr>
          <a:xfrm>
            <a:off x="5899634" y="4984000"/>
            <a:ext cx="158266" cy="158266"/>
          </a:xfrm>
          <a:prstGeom prst="ellipse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cxnSp>
        <p:nvCxnSpPr>
          <p:cNvPr id="53" name="Connettore 1 52"/>
          <p:cNvCxnSpPr>
            <a:stCxn id="51" idx="6"/>
            <a:endCxn id="52" idx="2"/>
          </p:cNvCxnSpPr>
          <p:nvPr/>
        </p:nvCxnSpPr>
        <p:spPr bwMode="auto">
          <a:xfrm>
            <a:off x="2458369" y="5062201"/>
            <a:ext cx="3441265" cy="93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4" name="Connettore 1 53"/>
          <p:cNvCxnSpPr>
            <a:stCxn id="51" idx="3"/>
          </p:cNvCxnSpPr>
          <p:nvPr/>
        </p:nvCxnSpPr>
        <p:spPr bwMode="auto">
          <a:xfrm flipH="1">
            <a:off x="1752601" y="5118156"/>
            <a:ext cx="570680" cy="368244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Connettore 1 54"/>
          <p:cNvCxnSpPr>
            <a:stCxn id="52" idx="5"/>
          </p:cNvCxnSpPr>
          <p:nvPr/>
        </p:nvCxnSpPr>
        <p:spPr bwMode="auto">
          <a:xfrm>
            <a:off x="6034722" y="5119088"/>
            <a:ext cx="372715" cy="30306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56" name="Oval 86"/>
          <p:cNvSpPr>
            <a:spLocks noChangeArrowheads="1"/>
          </p:cNvSpPr>
          <p:nvPr/>
        </p:nvSpPr>
        <p:spPr bwMode="auto">
          <a:xfrm>
            <a:off x="7489196" y="3999254"/>
            <a:ext cx="357696" cy="344146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57" name="Connettore 1 56"/>
          <p:cNvCxnSpPr>
            <a:stCxn id="44" idx="4"/>
            <a:endCxn id="56" idx="0"/>
          </p:cNvCxnSpPr>
          <p:nvPr/>
        </p:nvCxnSpPr>
        <p:spPr bwMode="auto">
          <a:xfrm>
            <a:off x="7653794" y="3654061"/>
            <a:ext cx="14250" cy="345193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8" name="Ovale 57"/>
          <p:cNvSpPr/>
          <p:nvPr/>
        </p:nvSpPr>
        <p:spPr>
          <a:xfrm>
            <a:off x="4109986" y="4185804"/>
            <a:ext cx="108000" cy="108000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59" name="Ovale 58"/>
          <p:cNvSpPr/>
          <p:nvPr/>
        </p:nvSpPr>
        <p:spPr>
          <a:xfrm>
            <a:off x="4548698" y="4203669"/>
            <a:ext cx="108000" cy="108000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cxnSp>
        <p:nvCxnSpPr>
          <p:cNvPr id="60" name="Connettore 1 59"/>
          <p:cNvCxnSpPr>
            <a:stCxn id="52" idx="1"/>
            <a:endCxn id="58" idx="5"/>
          </p:cNvCxnSpPr>
          <p:nvPr/>
        </p:nvCxnSpPr>
        <p:spPr bwMode="auto">
          <a:xfrm flipH="1" flipV="1">
            <a:off x="4202170" y="4277988"/>
            <a:ext cx="1720642" cy="72919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rgbClr val="6699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61" name="Connettore 1 60"/>
          <p:cNvCxnSpPr>
            <a:stCxn id="59" idx="3"/>
            <a:endCxn id="51" idx="7"/>
          </p:cNvCxnSpPr>
          <p:nvPr/>
        </p:nvCxnSpPr>
        <p:spPr bwMode="auto">
          <a:xfrm flipH="1">
            <a:off x="2435191" y="4295853"/>
            <a:ext cx="2129323" cy="710393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rgbClr val="6699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62" name="Oval 86"/>
          <p:cNvSpPr>
            <a:spLocks noChangeArrowheads="1"/>
          </p:cNvSpPr>
          <p:nvPr/>
        </p:nvSpPr>
        <p:spPr bwMode="auto">
          <a:xfrm>
            <a:off x="7204573" y="4582729"/>
            <a:ext cx="357696" cy="344146"/>
          </a:xfrm>
          <a:prstGeom prst="ellipse">
            <a:avLst/>
          </a:prstGeom>
          <a:noFill/>
          <a:ln w="19050">
            <a:solidFill>
              <a:srgbClr val="669900"/>
            </a:solidFill>
            <a:prstDash val="sysDash"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63" name="Oval 86"/>
          <p:cNvSpPr>
            <a:spLocks noChangeArrowheads="1"/>
          </p:cNvSpPr>
          <p:nvPr/>
        </p:nvSpPr>
        <p:spPr bwMode="auto">
          <a:xfrm>
            <a:off x="7779268" y="4582729"/>
            <a:ext cx="357696" cy="344146"/>
          </a:xfrm>
          <a:prstGeom prst="ellipse">
            <a:avLst/>
          </a:prstGeom>
          <a:noFill/>
          <a:ln w="19050">
            <a:solidFill>
              <a:srgbClr val="669900"/>
            </a:solidFill>
            <a:prstDash val="sysDash"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64" name="Connettore 1 63"/>
          <p:cNvCxnSpPr>
            <a:stCxn id="45" idx="4"/>
            <a:endCxn id="62" idx="0"/>
          </p:cNvCxnSpPr>
          <p:nvPr/>
        </p:nvCxnSpPr>
        <p:spPr bwMode="auto">
          <a:xfrm>
            <a:off x="7113048" y="4343400"/>
            <a:ext cx="270373" cy="239329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5" name="Connettore 1 64"/>
          <p:cNvCxnSpPr>
            <a:stCxn id="46" idx="4"/>
            <a:endCxn id="63" idx="0"/>
          </p:cNvCxnSpPr>
          <p:nvPr/>
        </p:nvCxnSpPr>
        <p:spPr bwMode="auto">
          <a:xfrm flipH="1">
            <a:off x="7958116" y="4343400"/>
            <a:ext cx="245036" cy="239329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6" name="Rettangolo 65"/>
          <p:cNvSpPr/>
          <p:nvPr/>
        </p:nvSpPr>
        <p:spPr>
          <a:xfrm>
            <a:off x="6817976" y="4510469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i="1" dirty="0" smtClean="0">
                <a:latin typeface="Arial" pitchFamily="34" charset="0"/>
              </a:rPr>
              <a:t>…</a:t>
            </a: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</p:txBody>
      </p:sp>
      <p:sp>
        <p:nvSpPr>
          <p:cNvPr id="67" name="Rettangolo 66"/>
          <p:cNvSpPr/>
          <p:nvPr/>
        </p:nvSpPr>
        <p:spPr>
          <a:xfrm>
            <a:off x="8080634" y="4518906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i="1" dirty="0" smtClean="0">
                <a:latin typeface="Arial" pitchFamily="34" charset="0"/>
              </a:rPr>
              <a:t>…</a:t>
            </a: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453751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How to draw P-nodes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11" name="Gruppo 10"/>
          <p:cNvGrpSpPr/>
          <p:nvPr/>
        </p:nvGrpSpPr>
        <p:grpSpPr>
          <a:xfrm>
            <a:off x="285842" y="1835505"/>
            <a:ext cx="1211841" cy="841838"/>
            <a:chOff x="491206" y="1633112"/>
            <a:chExt cx="1799442" cy="1250030"/>
          </a:xfrm>
        </p:grpSpPr>
        <p:sp>
          <p:nvSpPr>
            <p:cNvPr id="46" name="Triangolo isoscele 45"/>
            <p:cNvSpPr/>
            <p:nvPr/>
          </p:nvSpPr>
          <p:spPr bwMode="auto">
            <a:xfrm rot="20205917">
              <a:off x="491206" y="1633112"/>
              <a:ext cx="1635863" cy="864724"/>
            </a:xfrm>
            <a:prstGeom prst="triangle">
              <a:avLst>
                <a:gd name="adj" fmla="val 48549"/>
              </a:avLst>
            </a:prstGeom>
            <a:solidFill>
              <a:schemeClr val="bg1">
                <a:lumMod val="75000"/>
                <a:alpha val="30000"/>
              </a:schemeClr>
            </a:solidFill>
            <a:ln w="12700" cap="sq" cmpd="sng" algn="ctr">
              <a:solidFill>
                <a:srgbClr val="6699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48" name="Connettore 1 47"/>
            <p:cNvCxnSpPr/>
            <p:nvPr/>
          </p:nvCxnSpPr>
          <p:spPr bwMode="auto">
            <a:xfrm flipH="1">
              <a:off x="693883" y="2143115"/>
              <a:ext cx="1556971" cy="660895"/>
            </a:xfrm>
            <a:prstGeom prst="line">
              <a:avLst/>
            </a:prstGeom>
            <a:solidFill>
              <a:schemeClr val="accent1"/>
            </a:solidFill>
            <a:ln w="28575" cap="sq" cmpd="sng" algn="ctr">
              <a:solidFill>
                <a:srgbClr val="293BBD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9" name="Ovale 48"/>
            <p:cNvSpPr/>
            <p:nvPr/>
          </p:nvSpPr>
          <p:spPr>
            <a:xfrm>
              <a:off x="606076" y="2724876"/>
              <a:ext cx="158266" cy="158266"/>
            </a:xfrm>
            <a:prstGeom prst="ellipse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it-IT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50" name="Ovale 49"/>
            <p:cNvSpPr/>
            <p:nvPr/>
          </p:nvSpPr>
          <p:spPr>
            <a:xfrm>
              <a:off x="2182648" y="2106633"/>
              <a:ext cx="108000" cy="108000"/>
            </a:xfrm>
            <a:prstGeom prst="ellips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it-IT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grpSp>
        <p:nvGrpSpPr>
          <p:cNvPr id="26" name="Gruppo 25"/>
          <p:cNvGrpSpPr/>
          <p:nvPr/>
        </p:nvGrpSpPr>
        <p:grpSpPr>
          <a:xfrm>
            <a:off x="5571134" y="1636644"/>
            <a:ext cx="1447433" cy="1062599"/>
            <a:chOff x="5680882" y="1382289"/>
            <a:chExt cx="1891885" cy="1388884"/>
          </a:xfrm>
        </p:grpSpPr>
        <p:sp>
          <p:nvSpPr>
            <p:cNvPr id="51" name="Triangolo isoscele 50"/>
            <p:cNvSpPr/>
            <p:nvPr/>
          </p:nvSpPr>
          <p:spPr bwMode="auto">
            <a:xfrm rot="1325190">
              <a:off x="5850328" y="1382289"/>
              <a:ext cx="1722439" cy="910488"/>
            </a:xfrm>
            <a:prstGeom prst="triangle">
              <a:avLst>
                <a:gd name="adj" fmla="val 29854"/>
              </a:avLst>
            </a:prstGeom>
            <a:solidFill>
              <a:schemeClr val="bg1">
                <a:lumMod val="65000"/>
                <a:alpha val="30000"/>
              </a:schemeClr>
            </a:solidFill>
            <a:ln w="12700" cap="sq" cmpd="sng" algn="ctr">
              <a:solidFill>
                <a:srgbClr val="6699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53" name="Connettore 1 52"/>
            <p:cNvCxnSpPr>
              <a:stCxn id="51" idx="2"/>
            </p:cNvCxnSpPr>
            <p:nvPr/>
          </p:nvCxnSpPr>
          <p:spPr bwMode="auto">
            <a:xfrm>
              <a:off x="5742352" y="1935546"/>
              <a:ext cx="1612248" cy="665591"/>
            </a:xfrm>
            <a:prstGeom prst="line">
              <a:avLst/>
            </a:prstGeom>
            <a:solidFill>
              <a:schemeClr val="accent1"/>
            </a:solidFill>
            <a:ln w="28575" cap="sq" cmpd="sng" algn="ctr">
              <a:solidFill>
                <a:srgbClr val="293BBD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4" name="Ovale 53"/>
            <p:cNvSpPr/>
            <p:nvPr/>
          </p:nvSpPr>
          <p:spPr>
            <a:xfrm>
              <a:off x="7290491" y="2512208"/>
              <a:ext cx="158266" cy="158266"/>
            </a:xfrm>
            <a:prstGeom prst="ellipse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it-IT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55" name="Rettangolo 54"/>
            <p:cNvSpPr/>
            <p:nvPr/>
          </p:nvSpPr>
          <p:spPr>
            <a:xfrm>
              <a:off x="6162334" y="2124842"/>
              <a:ext cx="50045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i="1" dirty="0">
                  <a:solidFill>
                    <a:srgbClr val="293BBD"/>
                  </a:solidFill>
                </a:rPr>
                <a:t>b</a:t>
              </a:r>
              <a:r>
                <a:rPr lang="it-IT" i="1" baseline="-25000" dirty="0">
                  <a:solidFill>
                    <a:srgbClr val="293BBD"/>
                  </a:solidFill>
                </a:rPr>
                <a:t>2</a:t>
              </a:r>
              <a:r>
                <a:rPr lang="el-GR" i="1" baseline="-25000" dirty="0">
                  <a:solidFill>
                    <a:srgbClr val="293BBD"/>
                  </a:solidFill>
                </a:rPr>
                <a:t>Δ</a:t>
              </a:r>
              <a:endParaRPr lang="it-IT" i="1" dirty="0"/>
            </a:p>
            <a:p>
              <a:endParaRPr lang="it-IT" i="1" dirty="0"/>
            </a:p>
          </p:txBody>
        </p:sp>
        <p:sp>
          <p:nvSpPr>
            <p:cNvPr id="56" name="Ovale 55"/>
            <p:cNvSpPr/>
            <p:nvPr/>
          </p:nvSpPr>
          <p:spPr>
            <a:xfrm>
              <a:off x="5680882" y="1859900"/>
              <a:ext cx="108000" cy="108000"/>
            </a:xfrm>
            <a:prstGeom prst="ellips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it-IT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57" name="Rettangolo 56"/>
          <p:cNvSpPr/>
          <p:nvPr/>
        </p:nvSpPr>
        <p:spPr>
          <a:xfrm>
            <a:off x="985677" y="2289811"/>
            <a:ext cx="397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i="1" dirty="0" smtClean="0">
                <a:solidFill>
                  <a:srgbClr val="293BBD"/>
                </a:solidFill>
              </a:rPr>
              <a:t>b</a:t>
            </a:r>
            <a:r>
              <a:rPr lang="it-IT" i="1" baseline="-25000" dirty="0">
                <a:solidFill>
                  <a:srgbClr val="293BBD"/>
                </a:solidFill>
              </a:rPr>
              <a:t>2</a:t>
            </a:r>
            <a:endParaRPr lang="it-IT" i="1" dirty="0"/>
          </a:p>
        </p:txBody>
      </p:sp>
      <p:sp>
        <p:nvSpPr>
          <p:cNvPr id="58" name="Freccia a destra 57"/>
          <p:cNvSpPr/>
          <p:nvPr/>
        </p:nvSpPr>
        <p:spPr bwMode="auto">
          <a:xfrm rot="16200000">
            <a:off x="5280627" y="2421448"/>
            <a:ext cx="457201" cy="226464"/>
          </a:xfrm>
          <a:prstGeom prst="righ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2" name="Connettore 1 61"/>
          <p:cNvCxnSpPr>
            <a:endCxn id="56" idx="2"/>
          </p:cNvCxnSpPr>
          <p:nvPr/>
        </p:nvCxnSpPr>
        <p:spPr bwMode="auto">
          <a:xfrm>
            <a:off x="4656698" y="1689445"/>
            <a:ext cx="914436" cy="353921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293BBD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3" name="Connettore 1 62"/>
          <p:cNvCxnSpPr>
            <a:stCxn id="50" idx="7"/>
          </p:cNvCxnSpPr>
          <p:nvPr/>
        </p:nvCxnSpPr>
        <p:spPr bwMode="auto">
          <a:xfrm flipV="1">
            <a:off x="1487031" y="1840750"/>
            <a:ext cx="744268" cy="324302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293BBD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4" name="Arco 63"/>
          <p:cNvSpPr/>
          <p:nvPr/>
        </p:nvSpPr>
        <p:spPr bwMode="auto">
          <a:xfrm rot="1613536">
            <a:off x="4515948" y="3863806"/>
            <a:ext cx="1560618" cy="1511969"/>
          </a:xfrm>
          <a:prstGeom prst="arc">
            <a:avLst>
              <a:gd name="adj1" fmla="val 10707940"/>
              <a:gd name="adj2" fmla="val 278216"/>
            </a:avLst>
          </a:prstGeom>
          <a:solidFill>
            <a:srgbClr val="669900">
              <a:alpha val="30000"/>
            </a:srgb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Arco 64"/>
          <p:cNvSpPr/>
          <p:nvPr/>
        </p:nvSpPr>
        <p:spPr bwMode="auto">
          <a:xfrm rot="20148684">
            <a:off x="2289042" y="3786660"/>
            <a:ext cx="1929839" cy="1622619"/>
          </a:xfrm>
          <a:prstGeom prst="arc">
            <a:avLst>
              <a:gd name="adj1" fmla="val 10707940"/>
              <a:gd name="adj2" fmla="val 278216"/>
            </a:avLst>
          </a:prstGeom>
          <a:solidFill>
            <a:srgbClr val="669900">
              <a:alpha val="30000"/>
            </a:srgb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66" name="Gruppo 65"/>
          <p:cNvGrpSpPr/>
          <p:nvPr/>
        </p:nvGrpSpPr>
        <p:grpSpPr>
          <a:xfrm>
            <a:off x="477122" y="3117585"/>
            <a:ext cx="1754177" cy="643053"/>
            <a:chOff x="1065223" y="2188765"/>
            <a:chExt cx="2516177" cy="922390"/>
          </a:xfrm>
        </p:grpSpPr>
        <p:sp>
          <p:nvSpPr>
            <p:cNvPr id="67" name="Triangolo isoscele 66"/>
            <p:cNvSpPr/>
            <p:nvPr/>
          </p:nvSpPr>
          <p:spPr bwMode="auto">
            <a:xfrm>
              <a:off x="1065223" y="2188765"/>
              <a:ext cx="1635864" cy="864724"/>
            </a:xfrm>
            <a:prstGeom prst="triangle">
              <a:avLst>
                <a:gd name="adj" fmla="val 48549"/>
              </a:avLst>
            </a:prstGeom>
            <a:solidFill>
              <a:schemeClr val="bg1">
                <a:lumMod val="65000"/>
                <a:alpha val="30000"/>
              </a:schemeClr>
            </a:solidFill>
            <a:ln w="12700" cap="sq" cmpd="sng" algn="ctr">
              <a:solidFill>
                <a:srgbClr val="6699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68" name="Connettore 1 67"/>
            <p:cNvCxnSpPr>
              <a:stCxn id="67" idx="4"/>
            </p:cNvCxnSpPr>
            <p:nvPr/>
          </p:nvCxnSpPr>
          <p:spPr bwMode="auto">
            <a:xfrm>
              <a:off x="2701087" y="3053489"/>
              <a:ext cx="880313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rgbClr val="669900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69" name="Ovale 68"/>
            <p:cNvSpPr/>
            <p:nvPr/>
          </p:nvSpPr>
          <p:spPr>
            <a:xfrm>
              <a:off x="2659239" y="3003155"/>
              <a:ext cx="108000" cy="108000"/>
            </a:xfrm>
            <a:prstGeom prst="ellipse">
              <a:avLst/>
            </a:prstGeom>
            <a:solidFill>
              <a:schemeClr val="accent1"/>
            </a:solidFill>
            <a:ln w="3175" cap="flat" cmpd="sng" algn="ctr">
              <a:solidFill>
                <a:srgbClr val="6699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it-IT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grpSp>
        <p:nvGrpSpPr>
          <p:cNvPr id="70" name="Gruppo 69"/>
          <p:cNvGrpSpPr/>
          <p:nvPr/>
        </p:nvGrpSpPr>
        <p:grpSpPr>
          <a:xfrm>
            <a:off x="4602698" y="2477451"/>
            <a:ext cx="2384900" cy="870821"/>
            <a:chOff x="3974262" y="2006214"/>
            <a:chExt cx="2656752" cy="970085"/>
          </a:xfrm>
        </p:grpSpPr>
        <p:sp>
          <p:nvSpPr>
            <p:cNvPr id="71" name="Triangolo isoscele 70"/>
            <p:cNvSpPr/>
            <p:nvPr/>
          </p:nvSpPr>
          <p:spPr bwMode="auto">
            <a:xfrm>
              <a:off x="4908575" y="2006214"/>
              <a:ext cx="1722439" cy="910488"/>
            </a:xfrm>
            <a:prstGeom prst="triangle">
              <a:avLst>
                <a:gd name="adj" fmla="val 29854"/>
              </a:avLst>
            </a:prstGeom>
            <a:solidFill>
              <a:schemeClr val="bg1">
                <a:lumMod val="65000"/>
                <a:alpha val="30000"/>
              </a:schemeClr>
            </a:solidFill>
            <a:ln w="12700" cap="sq" cmpd="sng" algn="ctr">
              <a:solidFill>
                <a:srgbClr val="6699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2" name="Ovale 71"/>
            <p:cNvSpPr/>
            <p:nvPr/>
          </p:nvSpPr>
          <p:spPr>
            <a:xfrm>
              <a:off x="4854575" y="2868299"/>
              <a:ext cx="108000" cy="108000"/>
            </a:xfrm>
            <a:prstGeom prst="ellipse">
              <a:avLst/>
            </a:prstGeom>
            <a:solidFill>
              <a:schemeClr val="accent1"/>
            </a:solidFill>
            <a:ln w="3175" cap="flat" cmpd="sng" algn="ctr">
              <a:solidFill>
                <a:srgbClr val="6699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it-IT" kern="0">
                <a:solidFill>
                  <a:sysClr val="window" lastClr="FFFFFF"/>
                </a:solidFill>
                <a:latin typeface="Calibri"/>
              </a:endParaRPr>
            </a:p>
          </p:txBody>
        </p:sp>
        <p:cxnSp>
          <p:nvCxnSpPr>
            <p:cNvPr id="73" name="Connettore 1 72"/>
            <p:cNvCxnSpPr>
              <a:endCxn id="72" idx="2"/>
            </p:cNvCxnSpPr>
            <p:nvPr/>
          </p:nvCxnSpPr>
          <p:spPr bwMode="auto">
            <a:xfrm>
              <a:off x="3974262" y="2916702"/>
              <a:ext cx="880313" cy="5597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rgbClr val="6699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cxnSp>
        <p:nvCxnSpPr>
          <p:cNvPr id="74" name="Connettore 4 73"/>
          <p:cNvCxnSpPr>
            <a:endCxn id="67" idx="3"/>
          </p:cNvCxnSpPr>
          <p:nvPr/>
        </p:nvCxnSpPr>
        <p:spPr bwMode="auto">
          <a:xfrm flipH="1" flipV="1">
            <a:off x="1030803" y="3720436"/>
            <a:ext cx="1274247" cy="711114"/>
          </a:xfrm>
          <a:prstGeom prst="bentConnector4">
            <a:avLst>
              <a:gd name="adj1" fmla="val 66668"/>
              <a:gd name="adj2" fmla="val 269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75" name="Connettore 4 74"/>
          <p:cNvCxnSpPr/>
          <p:nvPr/>
        </p:nvCxnSpPr>
        <p:spPr bwMode="auto">
          <a:xfrm flipV="1">
            <a:off x="6130925" y="3299797"/>
            <a:ext cx="420039" cy="1220653"/>
          </a:xfrm>
          <a:prstGeom prst="bentConnector2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sp>
        <p:nvSpPr>
          <p:cNvPr id="76" name="Oval 86"/>
          <p:cNvSpPr>
            <a:spLocks noChangeArrowheads="1"/>
          </p:cNvSpPr>
          <p:nvPr/>
        </p:nvSpPr>
        <p:spPr bwMode="auto">
          <a:xfrm>
            <a:off x="7474946" y="3309915"/>
            <a:ext cx="357696" cy="344146"/>
          </a:xfrm>
          <a:prstGeom prst="ellipse">
            <a:avLst/>
          </a:prstGeom>
          <a:solidFill>
            <a:srgbClr val="FFF0C1"/>
          </a:solidFill>
          <a:ln w="9525">
            <a:solidFill>
              <a:srgbClr val="F6960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P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7" name="Oval 86"/>
          <p:cNvSpPr>
            <a:spLocks noChangeArrowheads="1"/>
          </p:cNvSpPr>
          <p:nvPr/>
        </p:nvSpPr>
        <p:spPr bwMode="auto">
          <a:xfrm>
            <a:off x="6934200" y="3999254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8" name="Oval 86"/>
          <p:cNvSpPr>
            <a:spLocks noChangeArrowheads="1"/>
          </p:cNvSpPr>
          <p:nvPr/>
        </p:nvSpPr>
        <p:spPr bwMode="auto">
          <a:xfrm>
            <a:off x="8024304" y="3999254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79" name="Connettore 1 78"/>
          <p:cNvCxnSpPr>
            <a:stCxn id="76" idx="4"/>
            <a:endCxn id="77" idx="0"/>
          </p:cNvCxnSpPr>
          <p:nvPr/>
        </p:nvCxnSpPr>
        <p:spPr bwMode="auto">
          <a:xfrm flipH="1">
            <a:off x="7113048" y="3654061"/>
            <a:ext cx="540746" cy="345193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0" name="Connettore 1 79"/>
          <p:cNvCxnSpPr>
            <a:stCxn id="76" idx="4"/>
            <a:endCxn id="78" idx="0"/>
          </p:cNvCxnSpPr>
          <p:nvPr/>
        </p:nvCxnSpPr>
        <p:spPr bwMode="auto">
          <a:xfrm>
            <a:off x="7653794" y="3654061"/>
            <a:ext cx="549358" cy="345193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1" name="Rettangolo 80"/>
          <p:cNvSpPr/>
          <p:nvPr/>
        </p:nvSpPr>
        <p:spPr>
          <a:xfrm>
            <a:off x="1883154" y="4833635"/>
            <a:ext cx="385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i="1" dirty="0" smtClean="0">
                <a:latin typeface="Arial" pitchFamily="34" charset="0"/>
              </a:rPr>
              <a:t>s</a:t>
            </a:r>
            <a:r>
              <a:rPr lang="it-IT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</p:txBody>
      </p:sp>
      <p:sp>
        <p:nvSpPr>
          <p:cNvPr id="82" name="Rettangolo 81"/>
          <p:cNvSpPr/>
          <p:nvPr/>
        </p:nvSpPr>
        <p:spPr>
          <a:xfrm>
            <a:off x="6070485" y="4840069"/>
            <a:ext cx="3369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i="1" dirty="0" smtClean="0">
                <a:latin typeface="Arial" pitchFamily="34" charset="0"/>
              </a:rPr>
              <a:t>t</a:t>
            </a:r>
            <a:r>
              <a:rPr lang="it-IT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</p:txBody>
      </p:sp>
      <p:sp>
        <p:nvSpPr>
          <p:cNvPr id="83" name="Ovale 82"/>
          <p:cNvSpPr/>
          <p:nvPr/>
        </p:nvSpPr>
        <p:spPr>
          <a:xfrm>
            <a:off x="2300103" y="4983068"/>
            <a:ext cx="158266" cy="158266"/>
          </a:xfrm>
          <a:prstGeom prst="ellipse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84" name="Ovale 83"/>
          <p:cNvSpPr/>
          <p:nvPr/>
        </p:nvSpPr>
        <p:spPr>
          <a:xfrm>
            <a:off x="5899634" y="4984000"/>
            <a:ext cx="158266" cy="158266"/>
          </a:xfrm>
          <a:prstGeom prst="ellipse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cxnSp>
        <p:nvCxnSpPr>
          <p:cNvPr id="85" name="Connettore 1 84"/>
          <p:cNvCxnSpPr>
            <a:stCxn id="83" idx="6"/>
            <a:endCxn id="84" idx="2"/>
          </p:cNvCxnSpPr>
          <p:nvPr/>
        </p:nvCxnSpPr>
        <p:spPr bwMode="auto">
          <a:xfrm>
            <a:off x="2458369" y="5062201"/>
            <a:ext cx="3441265" cy="93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6" name="Connettore 1 85"/>
          <p:cNvCxnSpPr>
            <a:stCxn id="83" idx="3"/>
          </p:cNvCxnSpPr>
          <p:nvPr/>
        </p:nvCxnSpPr>
        <p:spPr bwMode="auto">
          <a:xfrm flipH="1">
            <a:off x="1752601" y="5118156"/>
            <a:ext cx="570680" cy="368244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87" name="Connettore 1 86"/>
          <p:cNvCxnSpPr>
            <a:stCxn id="84" idx="5"/>
          </p:cNvCxnSpPr>
          <p:nvPr/>
        </p:nvCxnSpPr>
        <p:spPr bwMode="auto">
          <a:xfrm>
            <a:off x="6034722" y="5119088"/>
            <a:ext cx="372715" cy="30306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88" name="Oval 86"/>
          <p:cNvSpPr>
            <a:spLocks noChangeArrowheads="1"/>
          </p:cNvSpPr>
          <p:nvPr/>
        </p:nvSpPr>
        <p:spPr bwMode="auto">
          <a:xfrm>
            <a:off x="7489196" y="3999254"/>
            <a:ext cx="357696" cy="344146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89" name="Connettore 1 88"/>
          <p:cNvCxnSpPr>
            <a:stCxn id="76" idx="4"/>
            <a:endCxn id="88" idx="0"/>
          </p:cNvCxnSpPr>
          <p:nvPr/>
        </p:nvCxnSpPr>
        <p:spPr bwMode="auto">
          <a:xfrm>
            <a:off x="7653794" y="3654061"/>
            <a:ext cx="14250" cy="345193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0" name="Ovale 89"/>
          <p:cNvSpPr/>
          <p:nvPr/>
        </p:nvSpPr>
        <p:spPr>
          <a:xfrm>
            <a:off x="4109986" y="4185804"/>
            <a:ext cx="108000" cy="108000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91" name="Ovale 90"/>
          <p:cNvSpPr/>
          <p:nvPr/>
        </p:nvSpPr>
        <p:spPr>
          <a:xfrm>
            <a:off x="4548698" y="4203669"/>
            <a:ext cx="108000" cy="108000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cxnSp>
        <p:nvCxnSpPr>
          <p:cNvPr id="92" name="Connettore 1 91"/>
          <p:cNvCxnSpPr>
            <a:stCxn id="84" idx="1"/>
            <a:endCxn id="90" idx="5"/>
          </p:cNvCxnSpPr>
          <p:nvPr/>
        </p:nvCxnSpPr>
        <p:spPr bwMode="auto">
          <a:xfrm flipH="1" flipV="1">
            <a:off x="4202170" y="4277988"/>
            <a:ext cx="1720642" cy="72919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rgbClr val="6699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93" name="Connettore 1 92"/>
          <p:cNvCxnSpPr>
            <a:stCxn id="91" idx="3"/>
            <a:endCxn id="83" idx="7"/>
          </p:cNvCxnSpPr>
          <p:nvPr/>
        </p:nvCxnSpPr>
        <p:spPr bwMode="auto">
          <a:xfrm flipH="1">
            <a:off x="2435191" y="4295853"/>
            <a:ext cx="2129323" cy="710393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rgbClr val="6699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94" name="Oval 86"/>
          <p:cNvSpPr>
            <a:spLocks noChangeArrowheads="1"/>
          </p:cNvSpPr>
          <p:nvPr/>
        </p:nvSpPr>
        <p:spPr bwMode="auto">
          <a:xfrm>
            <a:off x="7204573" y="4582729"/>
            <a:ext cx="357696" cy="344146"/>
          </a:xfrm>
          <a:prstGeom prst="ellipse">
            <a:avLst/>
          </a:prstGeom>
          <a:noFill/>
          <a:ln w="19050">
            <a:solidFill>
              <a:srgbClr val="669900"/>
            </a:solidFill>
            <a:prstDash val="sysDash"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5" name="Oval 86"/>
          <p:cNvSpPr>
            <a:spLocks noChangeArrowheads="1"/>
          </p:cNvSpPr>
          <p:nvPr/>
        </p:nvSpPr>
        <p:spPr bwMode="auto">
          <a:xfrm>
            <a:off x="7779268" y="4582729"/>
            <a:ext cx="357696" cy="344146"/>
          </a:xfrm>
          <a:prstGeom prst="ellipse">
            <a:avLst/>
          </a:prstGeom>
          <a:noFill/>
          <a:ln w="19050">
            <a:solidFill>
              <a:srgbClr val="669900"/>
            </a:solidFill>
            <a:prstDash val="sysDash"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96" name="Connettore 1 95"/>
          <p:cNvCxnSpPr>
            <a:stCxn id="77" idx="4"/>
            <a:endCxn id="94" idx="0"/>
          </p:cNvCxnSpPr>
          <p:nvPr/>
        </p:nvCxnSpPr>
        <p:spPr bwMode="auto">
          <a:xfrm>
            <a:off x="7113048" y="4343400"/>
            <a:ext cx="270373" cy="239329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7" name="Connettore 1 96"/>
          <p:cNvCxnSpPr>
            <a:stCxn id="78" idx="4"/>
            <a:endCxn id="95" idx="0"/>
          </p:cNvCxnSpPr>
          <p:nvPr/>
        </p:nvCxnSpPr>
        <p:spPr bwMode="auto">
          <a:xfrm flipH="1">
            <a:off x="7958116" y="4343400"/>
            <a:ext cx="245036" cy="239329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8" name="Rettangolo 97"/>
          <p:cNvSpPr/>
          <p:nvPr/>
        </p:nvSpPr>
        <p:spPr>
          <a:xfrm>
            <a:off x="6817976" y="4510469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i="1" dirty="0" smtClean="0">
                <a:latin typeface="Arial" pitchFamily="34" charset="0"/>
              </a:rPr>
              <a:t>…</a:t>
            </a: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</p:txBody>
      </p:sp>
      <p:sp>
        <p:nvSpPr>
          <p:cNvPr id="99" name="Rettangolo 98"/>
          <p:cNvSpPr/>
          <p:nvPr/>
        </p:nvSpPr>
        <p:spPr>
          <a:xfrm>
            <a:off x="8080634" y="4518906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i="1" dirty="0" smtClean="0">
                <a:latin typeface="Arial" pitchFamily="34" charset="0"/>
              </a:rPr>
              <a:t>…</a:t>
            </a: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</p:txBody>
      </p:sp>
      <p:sp>
        <p:nvSpPr>
          <p:cNvPr id="100" name="Freccia a destra 99"/>
          <p:cNvSpPr/>
          <p:nvPr/>
        </p:nvSpPr>
        <p:spPr bwMode="auto">
          <a:xfrm rot="16200000">
            <a:off x="1644942" y="2629967"/>
            <a:ext cx="457201" cy="226464"/>
          </a:xfrm>
          <a:prstGeom prst="righ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885234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839200" cy="11430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(Planar) Slope Number </a:t>
            </a:r>
            <a:b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of a Graph </a:t>
            </a:r>
            <a:r>
              <a:rPr lang="en-US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304800" y="2133600"/>
            <a:ext cx="8458200" cy="954107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</a:rPr>
              <a:t>minimum number of edge slopes to compute a (planar) straight-line drawing of </a:t>
            </a:r>
            <a:r>
              <a:rPr lang="en-US" sz="2800" b="1" i="1" dirty="0" smtClean="0">
                <a:latin typeface="Arial" pitchFamily="34" charset="0"/>
              </a:rPr>
              <a:t>G</a:t>
            </a:r>
            <a:endParaRPr lang="en-US" sz="2800" dirty="0" smtClean="0">
              <a:solidFill>
                <a:srgbClr val="0070C0"/>
              </a:solidFill>
              <a:latin typeface="Arial" pitchFamily="34" charset="0"/>
            </a:endParaRPr>
          </a:p>
        </p:txBody>
      </p:sp>
      <p:sp>
        <p:nvSpPr>
          <p:cNvPr id="4" name="Figura a mano libera 3"/>
          <p:cNvSpPr/>
          <p:nvPr/>
        </p:nvSpPr>
        <p:spPr bwMode="auto">
          <a:xfrm>
            <a:off x="1722858" y="4340158"/>
            <a:ext cx="734438" cy="1468877"/>
          </a:xfrm>
          <a:custGeom>
            <a:avLst/>
            <a:gdLst>
              <a:gd name="connsiteX0" fmla="*/ 0 w 734438"/>
              <a:gd name="connsiteY0" fmla="*/ 0 h 1468877"/>
              <a:gd name="connsiteX1" fmla="*/ 729574 w 734438"/>
              <a:gd name="connsiteY1" fmla="*/ 700392 h 1468877"/>
              <a:gd name="connsiteX2" fmla="*/ 29183 w 734438"/>
              <a:gd name="connsiteY2" fmla="*/ 1468877 h 1468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4438" h="1468877">
                <a:moveTo>
                  <a:pt x="0" y="0"/>
                </a:moveTo>
                <a:cubicBezTo>
                  <a:pt x="362355" y="227789"/>
                  <a:pt x="724710" y="455579"/>
                  <a:pt x="729574" y="700392"/>
                </a:cubicBezTo>
                <a:cubicBezTo>
                  <a:pt x="734438" y="945205"/>
                  <a:pt x="147536" y="1340796"/>
                  <a:pt x="29183" y="1468877"/>
                </a:cubicBezTo>
              </a:path>
            </a:pathLst>
          </a:custGeom>
          <a:noFill/>
          <a:ln w="15875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Figura a mano libera 4"/>
          <p:cNvSpPr/>
          <p:nvPr/>
        </p:nvSpPr>
        <p:spPr bwMode="auto">
          <a:xfrm>
            <a:off x="1730964" y="4351507"/>
            <a:ext cx="1039238" cy="1468877"/>
          </a:xfrm>
          <a:custGeom>
            <a:avLst/>
            <a:gdLst>
              <a:gd name="connsiteX0" fmla="*/ 0 w 734438"/>
              <a:gd name="connsiteY0" fmla="*/ 0 h 1468877"/>
              <a:gd name="connsiteX1" fmla="*/ 729574 w 734438"/>
              <a:gd name="connsiteY1" fmla="*/ 700392 h 1468877"/>
              <a:gd name="connsiteX2" fmla="*/ 29183 w 734438"/>
              <a:gd name="connsiteY2" fmla="*/ 1468877 h 1468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4438" h="1468877">
                <a:moveTo>
                  <a:pt x="0" y="0"/>
                </a:moveTo>
                <a:cubicBezTo>
                  <a:pt x="362355" y="227789"/>
                  <a:pt x="724710" y="455579"/>
                  <a:pt x="729574" y="700392"/>
                </a:cubicBezTo>
                <a:cubicBezTo>
                  <a:pt x="734438" y="945205"/>
                  <a:pt x="147536" y="1340796"/>
                  <a:pt x="29183" y="1468877"/>
                </a:cubicBezTo>
              </a:path>
            </a:pathLst>
          </a:custGeom>
          <a:noFill/>
          <a:ln w="15875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Figura a mano libera 5"/>
          <p:cNvSpPr/>
          <p:nvPr/>
        </p:nvSpPr>
        <p:spPr bwMode="auto">
          <a:xfrm>
            <a:off x="1730964" y="4351508"/>
            <a:ext cx="1344038" cy="1447800"/>
          </a:xfrm>
          <a:custGeom>
            <a:avLst/>
            <a:gdLst>
              <a:gd name="connsiteX0" fmla="*/ 0 w 734438"/>
              <a:gd name="connsiteY0" fmla="*/ 0 h 1468877"/>
              <a:gd name="connsiteX1" fmla="*/ 729574 w 734438"/>
              <a:gd name="connsiteY1" fmla="*/ 700392 h 1468877"/>
              <a:gd name="connsiteX2" fmla="*/ 29183 w 734438"/>
              <a:gd name="connsiteY2" fmla="*/ 1468877 h 1468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4438" h="1468877">
                <a:moveTo>
                  <a:pt x="0" y="0"/>
                </a:moveTo>
                <a:cubicBezTo>
                  <a:pt x="362355" y="227789"/>
                  <a:pt x="724710" y="455579"/>
                  <a:pt x="729574" y="700392"/>
                </a:cubicBezTo>
                <a:cubicBezTo>
                  <a:pt x="734438" y="945205"/>
                  <a:pt x="147536" y="1340796"/>
                  <a:pt x="29183" y="1468877"/>
                </a:cubicBezTo>
              </a:path>
            </a:pathLst>
          </a:custGeom>
          <a:noFill/>
          <a:ln w="15875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Figura a mano libera 6"/>
          <p:cNvSpPr/>
          <p:nvPr/>
        </p:nvSpPr>
        <p:spPr bwMode="auto">
          <a:xfrm>
            <a:off x="1664492" y="4359613"/>
            <a:ext cx="535021" cy="1583987"/>
          </a:xfrm>
          <a:custGeom>
            <a:avLst/>
            <a:gdLst>
              <a:gd name="connsiteX0" fmla="*/ 77821 w 535021"/>
              <a:gd name="connsiteY0" fmla="*/ 0 h 1583987"/>
              <a:gd name="connsiteX1" fmla="*/ 535021 w 535021"/>
              <a:gd name="connsiteY1" fmla="*/ 700392 h 1583987"/>
              <a:gd name="connsiteX2" fmla="*/ 77821 w 535021"/>
              <a:gd name="connsiteY2" fmla="*/ 1459149 h 1583987"/>
              <a:gd name="connsiteX3" fmla="*/ 68093 w 535021"/>
              <a:gd name="connsiteY3" fmla="*/ 1449422 h 1583987"/>
              <a:gd name="connsiteX4" fmla="*/ 107004 w 535021"/>
              <a:gd name="connsiteY4" fmla="*/ 1449422 h 1583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5021" h="1583987">
                <a:moveTo>
                  <a:pt x="77821" y="0"/>
                </a:moveTo>
                <a:cubicBezTo>
                  <a:pt x="306421" y="228600"/>
                  <a:pt x="535021" y="457201"/>
                  <a:pt x="535021" y="700392"/>
                </a:cubicBezTo>
                <a:cubicBezTo>
                  <a:pt x="535021" y="943583"/>
                  <a:pt x="155642" y="1334311"/>
                  <a:pt x="77821" y="1459149"/>
                </a:cubicBezTo>
                <a:cubicBezTo>
                  <a:pt x="0" y="1583987"/>
                  <a:pt x="63229" y="1451043"/>
                  <a:pt x="68093" y="1449422"/>
                </a:cubicBezTo>
                <a:cubicBezTo>
                  <a:pt x="72957" y="1447801"/>
                  <a:pt x="89980" y="1448611"/>
                  <a:pt x="107004" y="1449422"/>
                </a:cubicBezTo>
              </a:path>
            </a:pathLst>
          </a:custGeom>
          <a:noFill/>
          <a:ln w="15875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8" name="Connettore 1 7"/>
          <p:cNvCxnSpPr/>
          <p:nvPr/>
        </p:nvCxnSpPr>
        <p:spPr>
          <a:xfrm>
            <a:off x="1732585" y="4340158"/>
            <a:ext cx="19456" cy="1459149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9" name="Ovale 8"/>
          <p:cNvSpPr/>
          <p:nvPr/>
        </p:nvSpPr>
        <p:spPr>
          <a:xfrm>
            <a:off x="1657204" y="4263290"/>
            <a:ext cx="174036" cy="17403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0" name="Ovale 9"/>
          <p:cNvSpPr/>
          <p:nvPr/>
        </p:nvSpPr>
        <p:spPr>
          <a:xfrm>
            <a:off x="1663100" y="5729686"/>
            <a:ext cx="174036" cy="17403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1" name="Ovale 10"/>
          <p:cNvSpPr/>
          <p:nvPr/>
        </p:nvSpPr>
        <p:spPr>
          <a:xfrm>
            <a:off x="2111964" y="4961107"/>
            <a:ext cx="174036" cy="17403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2" name="Ovale 11"/>
          <p:cNvSpPr/>
          <p:nvPr/>
        </p:nvSpPr>
        <p:spPr>
          <a:xfrm>
            <a:off x="2340564" y="4961107"/>
            <a:ext cx="174036" cy="17403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4" name="Ovale 13"/>
          <p:cNvSpPr/>
          <p:nvPr/>
        </p:nvSpPr>
        <p:spPr>
          <a:xfrm>
            <a:off x="2645364" y="4961107"/>
            <a:ext cx="174036" cy="17403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5" name="Ovale 14"/>
          <p:cNvSpPr/>
          <p:nvPr/>
        </p:nvSpPr>
        <p:spPr>
          <a:xfrm>
            <a:off x="2950164" y="4961107"/>
            <a:ext cx="174036" cy="17403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1311965" y="5761382"/>
            <a:ext cx="38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latin typeface="Arial" pitchFamily="34" charset="0"/>
              </a:rPr>
              <a:t>u</a:t>
            </a:r>
            <a:endParaRPr lang="it-IT" sz="2400" dirty="0">
              <a:latin typeface="Arial" pitchFamily="34" charset="0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1398104" y="3906078"/>
            <a:ext cx="38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latin typeface="Arial" pitchFamily="34" charset="0"/>
              </a:rPr>
              <a:t>v</a:t>
            </a:r>
            <a:endParaRPr lang="it-IT" sz="2400" dirty="0">
              <a:latin typeface="Arial" pitchFamily="34" charset="0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908341" y="4730274"/>
            <a:ext cx="491760" cy="461665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b="1" i="1" dirty="0" smtClean="0">
                <a:solidFill>
                  <a:srgbClr val="669900"/>
                </a:solidFill>
                <a:latin typeface="Arial" pitchFamily="34" charset="0"/>
              </a:rPr>
              <a:t>G</a:t>
            </a:r>
            <a:endParaRPr lang="it-IT" sz="2400" i="1" dirty="0">
              <a:solidFill>
                <a:srgbClr val="669900"/>
              </a:solidFill>
              <a:latin typeface="Arial" pitchFamily="34" charset="0"/>
            </a:endParaRPr>
          </a:p>
        </p:txBody>
      </p:sp>
      <p:cxnSp>
        <p:nvCxnSpPr>
          <p:cNvPr id="19" name="Connettore 1 18"/>
          <p:cNvCxnSpPr/>
          <p:nvPr/>
        </p:nvCxnSpPr>
        <p:spPr bwMode="auto">
          <a:xfrm>
            <a:off x="4501938" y="5067492"/>
            <a:ext cx="457200" cy="729575"/>
          </a:xfrm>
          <a:prstGeom prst="line">
            <a:avLst/>
          </a:prstGeom>
          <a:solidFill>
            <a:schemeClr val="accent1"/>
          </a:solidFill>
          <a:ln w="15875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Connettore 1 19"/>
          <p:cNvCxnSpPr/>
          <p:nvPr/>
        </p:nvCxnSpPr>
        <p:spPr bwMode="auto">
          <a:xfrm flipV="1">
            <a:off x="4965596" y="5061034"/>
            <a:ext cx="457200" cy="729575"/>
          </a:xfrm>
          <a:prstGeom prst="line">
            <a:avLst/>
          </a:prstGeom>
          <a:solidFill>
            <a:schemeClr val="accent1"/>
          </a:solidFill>
          <a:ln w="15875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Connettore 1 20"/>
          <p:cNvCxnSpPr/>
          <p:nvPr/>
        </p:nvCxnSpPr>
        <p:spPr bwMode="auto">
          <a:xfrm flipV="1">
            <a:off x="4496770" y="4322281"/>
            <a:ext cx="457200" cy="729575"/>
          </a:xfrm>
          <a:prstGeom prst="line">
            <a:avLst/>
          </a:prstGeom>
          <a:solidFill>
            <a:schemeClr val="accent1"/>
          </a:solidFill>
          <a:ln w="15875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Connettore 1 21"/>
          <p:cNvCxnSpPr/>
          <p:nvPr/>
        </p:nvCxnSpPr>
        <p:spPr bwMode="auto">
          <a:xfrm>
            <a:off x="4974636" y="4331323"/>
            <a:ext cx="457200" cy="729575"/>
          </a:xfrm>
          <a:prstGeom prst="line">
            <a:avLst/>
          </a:prstGeom>
          <a:solidFill>
            <a:schemeClr val="accent1"/>
          </a:solidFill>
          <a:ln w="15875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Connettore 1 22"/>
          <p:cNvCxnSpPr/>
          <p:nvPr/>
        </p:nvCxnSpPr>
        <p:spPr bwMode="auto">
          <a:xfrm flipH="1">
            <a:off x="4963012" y="4301424"/>
            <a:ext cx="194" cy="1478990"/>
          </a:xfrm>
          <a:prstGeom prst="line">
            <a:avLst/>
          </a:prstGeom>
          <a:solidFill>
            <a:schemeClr val="accent1"/>
          </a:solidFill>
          <a:ln w="15875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Connettore 1 23"/>
          <p:cNvCxnSpPr/>
          <p:nvPr/>
        </p:nvCxnSpPr>
        <p:spPr bwMode="auto">
          <a:xfrm flipV="1">
            <a:off x="4963206" y="5051994"/>
            <a:ext cx="773430" cy="754380"/>
          </a:xfrm>
          <a:prstGeom prst="line">
            <a:avLst/>
          </a:prstGeom>
          <a:solidFill>
            <a:schemeClr val="accent1"/>
          </a:solidFill>
          <a:ln w="15875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Connettore 1 24"/>
          <p:cNvCxnSpPr/>
          <p:nvPr/>
        </p:nvCxnSpPr>
        <p:spPr bwMode="auto">
          <a:xfrm>
            <a:off x="4185966" y="5055804"/>
            <a:ext cx="773430" cy="754380"/>
          </a:xfrm>
          <a:prstGeom prst="line">
            <a:avLst/>
          </a:prstGeom>
          <a:solidFill>
            <a:schemeClr val="accent1"/>
          </a:solidFill>
          <a:ln w="15875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Connettore 1 25"/>
          <p:cNvCxnSpPr/>
          <p:nvPr/>
        </p:nvCxnSpPr>
        <p:spPr bwMode="auto">
          <a:xfrm>
            <a:off x="4955586" y="4293804"/>
            <a:ext cx="773430" cy="754380"/>
          </a:xfrm>
          <a:prstGeom prst="line">
            <a:avLst/>
          </a:prstGeom>
          <a:solidFill>
            <a:schemeClr val="accent1"/>
          </a:solidFill>
          <a:ln w="15875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Connettore 1 26"/>
          <p:cNvCxnSpPr/>
          <p:nvPr/>
        </p:nvCxnSpPr>
        <p:spPr bwMode="auto">
          <a:xfrm flipV="1">
            <a:off x="4193586" y="4297614"/>
            <a:ext cx="773430" cy="754380"/>
          </a:xfrm>
          <a:prstGeom prst="line">
            <a:avLst/>
          </a:prstGeom>
          <a:solidFill>
            <a:schemeClr val="accent1"/>
          </a:solidFill>
          <a:ln w="15875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8" name="Ovale 27"/>
          <p:cNvSpPr/>
          <p:nvPr/>
        </p:nvSpPr>
        <p:spPr>
          <a:xfrm>
            <a:off x="5340396" y="4971984"/>
            <a:ext cx="174036" cy="17403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9" name="Ovale 28"/>
          <p:cNvSpPr/>
          <p:nvPr/>
        </p:nvSpPr>
        <p:spPr>
          <a:xfrm>
            <a:off x="5646420" y="4959132"/>
            <a:ext cx="174036" cy="17403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0" name="Ovale 29"/>
          <p:cNvSpPr/>
          <p:nvPr/>
        </p:nvSpPr>
        <p:spPr>
          <a:xfrm>
            <a:off x="4419600" y="4966752"/>
            <a:ext cx="174036" cy="17403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1" name="Ovale 30"/>
          <p:cNvSpPr/>
          <p:nvPr/>
        </p:nvSpPr>
        <p:spPr>
          <a:xfrm>
            <a:off x="4114800" y="4974372"/>
            <a:ext cx="174036" cy="17403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2" name="Ovale 31"/>
          <p:cNvSpPr/>
          <p:nvPr/>
        </p:nvSpPr>
        <p:spPr>
          <a:xfrm>
            <a:off x="4881709" y="5693364"/>
            <a:ext cx="174036" cy="17403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3" name="Ovale 32"/>
          <p:cNvSpPr/>
          <p:nvPr/>
        </p:nvSpPr>
        <p:spPr>
          <a:xfrm>
            <a:off x="4873074" y="4244274"/>
            <a:ext cx="174036" cy="17403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4" name="Rettangolo 33"/>
          <p:cNvSpPr/>
          <p:nvPr/>
        </p:nvSpPr>
        <p:spPr>
          <a:xfrm>
            <a:off x="4800600" y="5764696"/>
            <a:ext cx="3379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latin typeface="Arial" pitchFamily="34" charset="0"/>
              </a:rPr>
              <a:t>u</a:t>
            </a:r>
            <a:endParaRPr lang="it-IT" sz="2400" dirty="0">
              <a:latin typeface="Arial" pitchFamily="34" charset="0"/>
            </a:endParaRPr>
          </a:p>
        </p:txBody>
      </p:sp>
      <p:sp>
        <p:nvSpPr>
          <p:cNvPr id="35" name="Rettangolo 34"/>
          <p:cNvSpPr/>
          <p:nvPr/>
        </p:nvSpPr>
        <p:spPr>
          <a:xfrm>
            <a:off x="4770783" y="3839818"/>
            <a:ext cx="38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latin typeface="Arial" pitchFamily="34" charset="0"/>
              </a:rPr>
              <a:t>v</a:t>
            </a:r>
            <a:endParaRPr lang="it-IT" sz="2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87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How to draw P-nodes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cxnSp>
        <p:nvCxnSpPr>
          <p:cNvPr id="78" name="Connettore 1 77"/>
          <p:cNvCxnSpPr/>
          <p:nvPr/>
        </p:nvCxnSpPr>
        <p:spPr bwMode="auto">
          <a:xfrm>
            <a:off x="1466475" y="2206773"/>
            <a:ext cx="908814" cy="226592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4" name="Connettore 1 83"/>
          <p:cNvCxnSpPr/>
          <p:nvPr/>
        </p:nvCxnSpPr>
        <p:spPr bwMode="auto">
          <a:xfrm flipH="1">
            <a:off x="4928820" y="2056321"/>
            <a:ext cx="638096" cy="170978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9" name="Rettangolo 88"/>
          <p:cNvSpPr/>
          <p:nvPr/>
        </p:nvSpPr>
        <p:spPr>
          <a:xfrm>
            <a:off x="4963056" y="1809547"/>
            <a:ext cx="461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i="1" dirty="0" smtClean="0">
                <a:solidFill>
                  <a:srgbClr val="C00000"/>
                </a:solidFill>
              </a:rPr>
              <a:t>r </a:t>
            </a:r>
            <a:r>
              <a:rPr lang="it-IT" i="1" baseline="30000" dirty="0" smtClean="0">
                <a:solidFill>
                  <a:srgbClr val="C00000"/>
                </a:solidFill>
              </a:rPr>
              <a:t>-</a:t>
            </a:r>
            <a:r>
              <a:rPr lang="it-IT" i="1" baseline="-25000" dirty="0" smtClean="0">
                <a:solidFill>
                  <a:srgbClr val="C00000"/>
                </a:solidFill>
              </a:rPr>
              <a:t>2</a:t>
            </a:r>
            <a:endParaRPr lang="it-IT" i="1" dirty="0"/>
          </a:p>
        </p:txBody>
      </p:sp>
      <p:sp>
        <p:nvSpPr>
          <p:cNvPr id="90" name="Rettangolo 89"/>
          <p:cNvSpPr/>
          <p:nvPr/>
        </p:nvSpPr>
        <p:spPr>
          <a:xfrm>
            <a:off x="1807527" y="1986119"/>
            <a:ext cx="603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i="1" dirty="0" smtClean="0">
                <a:solidFill>
                  <a:srgbClr val="C00000"/>
                </a:solidFill>
              </a:rPr>
              <a:t>r </a:t>
            </a:r>
            <a:r>
              <a:rPr lang="it-IT" i="1" baseline="30000" dirty="0" smtClean="0">
                <a:solidFill>
                  <a:srgbClr val="C00000"/>
                </a:solidFill>
              </a:rPr>
              <a:t>+</a:t>
            </a:r>
            <a:r>
              <a:rPr lang="it-IT" i="1" baseline="-25000" dirty="0" smtClean="0">
                <a:solidFill>
                  <a:srgbClr val="C00000"/>
                </a:solidFill>
              </a:rPr>
              <a:t>2</a:t>
            </a:r>
            <a:r>
              <a:rPr lang="el-GR" i="1" baseline="-25000" dirty="0" smtClean="0">
                <a:solidFill>
                  <a:srgbClr val="C00000"/>
                </a:solidFill>
              </a:rPr>
              <a:t>Δ</a:t>
            </a:r>
            <a:endParaRPr lang="it-IT" i="1" dirty="0"/>
          </a:p>
        </p:txBody>
      </p:sp>
      <p:grpSp>
        <p:nvGrpSpPr>
          <p:cNvPr id="123" name="Gruppo 122"/>
          <p:cNvGrpSpPr/>
          <p:nvPr/>
        </p:nvGrpSpPr>
        <p:grpSpPr>
          <a:xfrm>
            <a:off x="285842" y="1835505"/>
            <a:ext cx="1211841" cy="841838"/>
            <a:chOff x="491206" y="1633112"/>
            <a:chExt cx="1799442" cy="1250030"/>
          </a:xfrm>
        </p:grpSpPr>
        <p:sp>
          <p:nvSpPr>
            <p:cNvPr id="124" name="Triangolo isoscele 123"/>
            <p:cNvSpPr/>
            <p:nvPr/>
          </p:nvSpPr>
          <p:spPr bwMode="auto">
            <a:xfrm rot="20205917">
              <a:off x="491206" y="1633112"/>
              <a:ext cx="1635863" cy="864724"/>
            </a:xfrm>
            <a:prstGeom prst="triangle">
              <a:avLst>
                <a:gd name="adj" fmla="val 48549"/>
              </a:avLst>
            </a:prstGeom>
            <a:solidFill>
              <a:schemeClr val="bg1">
                <a:lumMod val="75000"/>
                <a:alpha val="30000"/>
              </a:schemeClr>
            </a:solidFill>
            <a:ln w="12700" cap="sq" cmpd="sng" algn="ctr">
              <a:solidFill>
                <a:srgbClr val="6699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25" name="Connettore 1 124"/>
            <p:cNvCxnSpPr/>
            <p:nvPr/>
          </p:nvCxnSpPr>
          <p:spPr bwMode="auto">
            <a:xfrm flipH="1">
              <a:off x="693883" y="2143115"/>
              <a:ext cx="1556971" cy="660895"/>
            </a:xfrm>
            <a:prstGeom prst="line">
              <a:avLst/>
            </a:prstGeom>
            <a:solidFill>
              <a:schemeClr val="accent1"/>
            </a:solidFill>
            <a:ln w="28575" cap="sq" cmpd="sng" algn="ctr">
              <a:solidFill>
                <a:srgbClr val="293BBD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26" name="Ovale 125"/>
            <p:cNvSpPr/>
            <p:nvPr/>
          </p:nvSpPr>
          <p:spPr>
            <a:xfrm>
              <a:off x="606076" y="2724876"/>
              <a:ext cx="158266" cy="158266"/>
            </a:xfrm>
            <a:prstGeom prst="ellipse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it-IT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27" name="Ovale 126"/>
            <p:cNvSpPr/>
            <p:nvPr/>
          </p:nvSpPr>
          <p:spPr>
            <a:xfrm>
              <a:off x="2182648" y="2106633"/>
              <a:ext cx="108000" cy="108000"/>
            </a:xfrm>
            <a:prstGeom prst="ellips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it-IT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grpSp>
        <p:nvGrpSpPr>
          <p:cNvPr id="128" name="Gruppo 127"/>
          <p:cNvGrpSpPr/>
          <p:nvPr/>
        </p:nvGrpSpPr>
        <p:grpSpPr>
          <a:xfrm>
            <a:off x="5571134" y="1636644"/>
            <a:ext cx="1447433" cy="1062599"/>
            <a:chOff x="5680882" y="1382289"/>
            <a:chExt cx="1891885" cy="1388884"/>
          </a:xfrm>
        </p:grpSpPr>
        <p:sp>
          <p:nvSpPr>
            <p:cNvPr id="129" name="Triangolo isoscele 128"/>
            <p:cNvSpPr/>
            <p:nvPr/>
          </p:nvSpPr>
          <p:spPr bwMode="auto">
            <a:xfrm rot="1325190">
              <a:off x="5850328" y="1382289"/>
              <a:ext cx="1722439" cy="910488"/>
            </a:xfrm>
            <a:prstGeom prst="triangle">
              <a:avLst>
                <a:gd name="adj" fmla="val 29854"/>
              </a:avLst>
            </a:prstGeom>
            <a:solidFill>
              <a:schemeClr val="bg1">
                <a:lumMod val="65000"/>
                <a:alpha val="30000"/>
              </a:schemeClr>
            </a:solidFill>
            <a:ln w="12700" cap="sq" cmpd="sng" algn="ctr">
              <a:solidFill>
                <a:srgbClr val="6699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30" name="Connettore 1 129"/>
            <p:cNvCxnSpPr>
              <a:stCxn id="129" idx="2"/>
            </p:cNvCxnSpPr>
            <p:nvPr/>
          </p:nvCxnSpPr>
          <p:spPr bwMode="auto">
            <a:xfrm>
              <a:off x="5742352" y="1935546"/>
              <a:ext cx="1612248" cy="665591"/>
            </a:xfrm>
            <a:prstGeom prst="line">
              <a:avLst/>
            </a:prstGeom>
            <a:solidFill>
              <a:schemeClr val="accent1"/>
            </a:solidFill>
            <a:ln w="28575" cap="sq" cmpd="sng" algn="ctr">
              <a:solidFill>
                <a:srgbClr val="293BBD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31" name="Ovale 130"/>
            <p:cNvSpPr/>
            <p:nvPr/>
          </p:nvSpPr>
          <p:spPr>
            <a:xfrm>
              <a:off x="7290491" y="2512208"/>
              <a:ext cx="158266" cy="158266"/>
            </a:xfrm>
            <a:prstGeom prst="ellipse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it-IT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32" name="Rettangolo 131"/>
            <p:cNvSpPr/>
            <p:nvPr/>
          </p:nvSpPr>
          <p:spPr>
            <a:xfrm>
              <a:off x="6162334" y="2124842"/>
              <a:ext cx="50045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i="1" dirty="0">
                  <a:solidFill>
                    <a:srgbClr val="293BBD"/>
                  </a:solidFill>
                </a:rPr>
                <a:t>b</a:t>
              </a:r>
              <a:r>
                <a:rPr lang="it-IT" i="1" baseline="-25000" dirty="0">
                  <a:solidFill>
                    <a:srgbClr val="293BBD"/>
                  </a:solidFill>
                </a:rPr>
                <a:t>2</a:t>
              </a:r>
              <a:r>
                <a:rPr lang="el-GR" i="1" baseline="-25000" dirty="0">
                  <a:solidFill>
                    <a:srgbClr val="293BBD"/>
                  </a:solidFill>
                </a:rPr>
                <a:t>Δ</a:t>
              </a:r>
              <a:endParaRPr lang="it-IT" i="1" dirty="0"/>
            </a:p>
            <a:p>
              <a:endParaRPr lang="it-IT" i="1" dirty="0"/>
            </a:p>
          </p:txBody>
        </p:sp>
        <p:sp>
          <p:nvSpPr>
            <p:cNvPr id="133" name="Ovale 132"/>
            <p:cNvSpPr/>
            <p:nvPr/>
          </p:nvSpPr>
          <p:spPr>
            <a:xfrm>
              <a:off x="5680882" y="1859900"/>
              <a:ext cx="108000" cy="108000"/>
            </a:xfrm>
            <a:prstGeom prst="ellips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it-IT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134" name="Rettangolo 133"/>
          <p:cNvSpPr/>
          <p:nvPr/>
        </p:nvSpPr>
        <p:spPr>
          <a:xfrm>
            <a:off x="985677" y="2289811"/>
            <a:ext cx="397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i="1" dirty="0" smtClean="0">
                <a:solidFill>
                  <a:srgbClr val="293BBD"/>
                </a:solidFill>
              </a:rPr>
              <a:t>b</a:t>
            </a:r>
            <a:r>
              <a:rPr lang="it-IT" i="1" baseline="-25000" dirty="0">
                <a:solidFill>
                  <a:srgbClr val="293BBD"/>
                </a:solidFill>
              </a:rPr>
              <a:t>2</a:t>
            </a:r>
            <a:endParaRPr lang="it-IT" i="1" dirty="0"/>
          </a:p>
        </p:txBody>
      </p:sp>
      <p:sp>
        <p:nvSpPr>
          <p:cNvPr id="135" name="Freccia a destra 134"/>
          <p:cNvSpPr/>
          <p:nvPr/>
        </p:nvSpPr>
        <p:spPr bwMode="auto">
          <a:xfrm rot="16200000">
            <a:off x="5280627" y="2421448"/>
            <a:ext cx="457201" cy="226464"/>
          </a:xfrm>
          <a:prstGeom prst="righ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8" name="Arco 137"/>
          <p:cNvSpPr/>
          <p:nvPr/>
        </p:nvSpPr>
        <p:spPr bwMode="auto">
          <a:xfrm rot="1613536">
            <a:off x="4515948" y="3863806"/>
            <a:ext cx="1560618" cy="1511969"/>
          </a:xfrm>
          <a:prstGeom prst="arc">
            <a:avLst>
              <a:gd name="adj1" fmla="val 10707940"/>
              <a:gd name="adj2" fmla="val 278216"/>
            </a:avLst>
          </a:prstGeom>
          <a:solidFill>
            <a:srgbClr val="669900">
              <a:alpha val="30000"/>
            </a:srgb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9" name="Arco 138"/>
          <p:cNvSpPr/>
          <p:nvPr/>
        </p:nvSpPr>
        <p:spPr bwMode="auto">
          <a:xfrm rot="20148684">
            <a:off x="2289042" y="3786660"/>
            <a:ext cx="1929839" cy="1622619"/>
          </a:xfrm>
          <a:prstGeom prst="arc">
            <a:avLst>
              <a:gd name="adj1" fmla="val 10707940"/>
              <a:gd name="adj2" fmla="val 278216"/>
            </a:avLst>
          </a:prstGeom>
          <a:solidFill>
            <a:srgbClr val="669900">
              <a:alpha val="30000"/>
            </a:srgb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40" name="Gruppo 139"/>
          <p:cNvGrpSpPr/>
          <p:nvPr/>
        </p:nvGrpSpPr>
        <p:grpSpPr>
          <a:xfrm>
            <a:off x="477122" y="3117585"/>
            <a:ext cx="1754177" cy="643053"/>
            <a:chOff x="1065223" y="2188765"/>
            <a:chExt cx="2516177" cy="922390"/>
          </a:xfrm>
        </p:grpSpPr>
        <p:sp>
          <p:nvSpPr>
            <p:cNvPr id="141" name="Triangolo isoscele 140"/>
            <p:cNvSpPr/>
            <p:nvPr/>
          </p:nvSpPr>
          <p:spPr bwMode="auto">
            <a:xfrm>
              <a:off x="1065223" y="2188765"/>
              <a:ext cx="1635864" cy="864724"/>
            </a:xfrm>
            <a:prstGeom prst="triangle">
              <a:avLst>
                <a:gd name="adj" fmla="val 48549"/>
              </a:avLst>
            </a:prstGeom>
            <a:solidFill>
              <a:schemeClr val="bg1">
                <a:lumMod val="65000"/>
                <a:alpha val="30000"/>
              </a:schemeClr>
            </a:solidFill>
            <a:ln w="12700" cap="sq" cmpd="sng" algn="ctr">
              <a:solidFill>
                <a:srgbClr val="6699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42" name="Connettore 1 141"/>
            <p:cNvCxnSpPr>
              <a:stCxn id="141" idx="4"/>
            </p:cNvCxnSpPr>
            <p:nvPr/>
          </p:nvCxnSpPr>
          <p:spPr bwMode="auto">
            <a:xfrm>
              <a:off x="2701087" y="3053489"/>
              <a:ext cx="880313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rgbClr val="669900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43" name="Ovale 142"/>
            <p:cNvSpPr/>
            <p:nvPr/>
          </p:nvSpPr>
          <p:spPr>
            <a:xfrm>
              <a:off x="2659239" y="3003155"/>
              <a:ext cx="108000" cy="108000"/>
            </a:xfrm>
            <a:prstGeom prst="ellipse">
              <a:avLst/>
            </a:prstGeom>
            <a:solidFill>
              <a:schemeClr val="accent1"/>
            </a:solidFill>
            <a:ln w="3175" cap="flat" cmpd="sng" algn="ctr">
              <a:solidFill>
                <a:srgbClr val="6699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it-IT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grpSp>
        <p:nvGrpSpPr>
          <p:cNvPr id="144" name="Gruppo 143"/>
          <p:cNvGrpSpPr/>
          <p:nvPr/>
        </p:nvGrpSpPr>
        <p:grpSpPr>
          <a:xfrm>
            <a:off x="4602698" y="2477451"/>
            <a:ext cx="2384900" cy="870821"/>
            <a:chOff x="3974262" y="2006214"/>
            <a:chExt cx="2656752" cy="970085"/>
          </a:xfrm>
        </p:grpSpPr>
        <p:sp>
          <p:nvSpPr>
            <p:cNvPr id="145" name="Triangolo isoscele 144"/>
            <p:cNvSpPr/>
            <p:nvPr/>
          </p:nvSpPr>
          <p:spPr bwMode="auto">
            <a:xfrm>
              <a:off x="4908575" y="2006214"/>
              <a:ext cx="1722439" cy="910488"/>
            </a:xfrm>
            <a:prstGeom prst="triangle">
              <a:avLst>
                <a:gd name="adj" fmla="val 29854"/>
              </a:avLst>
            </a:prstGeom>
            <a:solidFill>
              <a:schemeClr val="bg1">
                <a:lumMod val="65000"/>
                <a:alpha val="30000"/>
              </a:schemeClr>
            </a:solidFill>
            <a:ln w="12700" cap="sq" cmpd="sng" algn="ctr">
              <a:solidFill>
                <a:srgbClr val="6699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6" name="Ovale 145"/>
            <p:cNvSpPr/>
            <p:nvPr/>
          </p:nvSpPr>
          <p:spPr>
            <a:xfrm>
              <a:off x="4854575" y="2868299"/>
              <a:ext cx="108000" cy="108000"/>
            </a:xfrm>
            <a:prstGeom prst="ellipse">
              <a:avLst/>
            </a:prstGeom>
            <a:solidFill>
              <a:schemeClr val="accent1"/>
            </a:solidFill>
            <a:ln w="3175" cap="flat" cmpd="sng" algn="ctr">
              <a:solidFill>
                <a:srgbClr val="6699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it-IT" kern="0">
                <a:solidFill>
                  <a:sysClr val="window" lastClr="FFFFFF"/>
                </a:solidFill>
                <a:latin typeface="Calibri"/>
              </a:endParaRPr>
            </a:p>
          </p:txBody>
        </p:sp>
        <p:cxnSp>
          <p:nvCxnSpPr>
            <p:cNvPr id="147" name="Connettore 1 146"/>
            <p:cNvCxnSpPr>
              <a:endCxn id="146" idx="2"/>
            </p:cNvCxnSpPr>
            <p:nvPr/>
          </p:nvCxnSpPr>
          <p:spPr bwMode="auto">
            <a:xfrm>
              <a:off x="3974262" y="2916702"/>
              <a:ext cx="880313" cy="5597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rgbClr val="6699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cxnSp>
        <p:nvCxnSpPr>
          <p:cNvPr id="148" name="Connettore 4 147"/>
          <p:cNvCxnSpPr>
            <a:endCxn id="141" idx="3"/>
          </p:cNvCxnSpPr>
          <p:nvPr/>
        </p:nvCxnSpPr>
        <p:spPr bwMode="auto">
          <a:xfrm flipH="1" flipV="1">
            <a:off x="1030803" y="3720436"/>
            <a:ext cx="1274247" cy="711114"/>
          </a:xfrm>
          <a:prstGeom prst="bentConnector4">
            <a:avLst>
              <a:gd name="adj1" fmla="val 66668"/>
              <a:gd name="adj2" fmla="val 269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149" name="Connettore 4 148"/>
          <p:cNvCxnSpPr/>
          <p:nvPr/>
        </p:nvCxnSpPr>
        <p:spPr bwMode="auto">
          <a:xfrm flipV="1">
            <a:off x="6130925" y="3299797"/>
            <a:ext cx="420039" cy="1220653"/>
          </a:xfrm>
          <a:prstGeom prst="bentConnector2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sp>
        <p:nvSpPr>
          <p:cNvPr id="150" name="Oval 86"/>
          <p:cNvSpPr>
            <a:spLocks noChangeArrowheads="1"/>
          </p:cNvSpPr>
          <p:nvPr/>
        </p:nvSpPr>
        <p:spPr bwMode="auto">
          <a:xfrm>
            <a:off x="7474946" y="3309915"/>
            <a:ext cx="357696" cy="344146"/>
          </a:xfrm>
          <a:prstGeom prst="ellipse">
            <a:avLst/>
          </a:prstGeom>
          <a:solidFill>
            <a:srgbClr val="FFF0C1"/>
          </a:solidFill>
          <a:ln w="9525">
            <a:solidFill>
              <a:srgbClr val="F6960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P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51" name="Oval 86"/>
          <p:cNvSpPr>
            <a:spLocks noChangeArrowheads="1"/>
          </p:cNvSpPr>
          <p:nvPr/>
        </p:nvSpPr>
        <p:spPr bwMode="auto">
          <a:xfrm>
            <a:off x="6934200" y="3999254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52" name="Oval 86"/>
          <p:cNvSpPr>
            <a:spLocks noChangeArrowheads="1"/>
          </p:cNvSpPr>
          <p:nvPr/>
        </p:nvSpPr>
        <p:spPr bwMode="auto">
          <a:xfrm>
            <a:off x="8024304" y="3999254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53" name="Connettore 1 152"/>
          <p:cNvCxnSpPr>
            <a:stCxn id="150" idx="4"/>
            <a:endCxn id="151" idx="0"/>
          </p:cNvCxnSpPr>
          <p:nvPr/>
        </p:nvCxnSpPr>
        <p:spPr bwMode="auto">
          <a:xfrm flipH="1">
            <a:off x="7113048" y="3654061"/>
            <a:ext cx="540746" cy="345193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4" name="Connettore 1 153"/>
          <p:cNvCxnSpPr>
            <a:stCxn id="150" idx="4"/>
            <a:endCxn id="152" idx="0"/>
          </p:cNvCxnSpPr>
          <p:nvPr/>
        </p:nvCxnSpPr>
        <p:spPr bwMode="auto">
          <a:xfrm>
            <a:off x="7653794" y="3654061"/>
            <a:ext cx="549358" cy="345193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5" name="Rettangolo 154"/>
          <p:cNvSpPr/>
          <p:nvPr/>
        </p:nvSpPr>
        <p:spPr>
          <a:xfrm>
            <a:off x="1883154" y="4833635"/>
            <a:ext cx="385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i="1" dirty="0" smtClean="0">
                <a:latin typeface="Arial" pitchFamily="34" charset="0"/>
              </a:rPr>
              <a:t>s</a:t>
            </a:r>
            <a:r>
              <a:rPr lang="it-IT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</p:txBody>
      </p:sp>
      <p:sp>
        <p:nvSpPr>
          <p:cNvPr id="156" name="Rettangolo 155"/>
          <p:cNvSpPr/>
          <p:nvPr/>
        </p:nvSpPr>
        <p:spPr>
          <a:xfrm>
            <a:off x="6070485" y="4840069"/>
            <a:ext cx="3369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i="1" dirty="0" smtClean="0">
                <a:latin typeface="Arial" pitchFamily="34" charset="0"/>
              </a:rPr>
              <a:t>t</a:t>
            </a:r>
            <a:r>
              <a:rPr lang="it-IT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</p:txBody>
      </p:sp>
      <p:sp>
        <p:nvSpPr>
          <p:cNvPr id="157" name="Ovale 156"/>
          <p:cNvSpPr/>
          <p:nvPr/>
        </p:nvSpPr>
        <p:spPr>
          <a:xfrm>
            <a:off x="2300103" y="4983068"/>
            <a:ext cx="158266" cy="158266"/>
          </a:xfrm>
          <a:prstGeom prst="ellipse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58" name="Ovale 157"/>
          <p:cNvSpPr/>
          <p:nvPr/>
        </p:nvSpPr>
        <p:spPr>
          <a:xfrm>
            <a:off x="5899634" y="4984000"/>
            <a:ext cx="158266" cy="158266"/>
          </a:xfrm>
          <a:prstGeom prst="ellipse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cxnSp>
        <p:nvCxnSpPr>
          <p:cNvPr id="159" name="Connettore 1 158"/>
          <p:cNvCxnSpPr>
            <a:stCxn id="157" idx="6"/>
            <a:endCxn id="158" idx="2"/>
          </p:cNvCxnSpPr>
          <p:nvPr/>
        </p:nvCxnSpPr>
        <p:spPr bwMode="auto">
          <a:xfrm>
            <a:off x="2458369" y="5062201"/>
            <a:ext cx="3441265" cy="93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0" name="Connettore 1 159"/>
          <p:cNvCxnSpPr>
            <a:stCxn id="157" idx="3"/>
          </p:cNvCxnSpPr>
          <p:nvPr/>
        </p:nvCxnSpPr>
        <p:spPr bwMode="auto">
          <a:xfrm flipH="1">
            <a:off x="1752601" y="5118156"/>
            <a:ext cx="570680" cy="368244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61" name="Connettore 1 160"/>
          <p:cNvCxnSpPr>
            <a:stCxn id="158" idx="5"/>
          </p:cNvCxnSpPr>
          <p:nvPr/>
        </p:nvCxnSpPr>
        <p:spPr bwMode="auto">
          <a:xfrm>
            <a:off x="6034722" y="5119088"/>
            <a:ext cx="372715" cy="30306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62" name="Oval 86"/>
          <p:cNvSpPr>
            <a:spLocks noChangeArrowheads="1"/>
          </p:cNvSpPr>
          <p:nvPr/>
        </p:nvSpPr>
        <p:spPr bwMode="auto">
          <a:xfrm>
            <a:off x="7489196" y="3999254"/>
            <a:ext cx="357696" cy="344146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63" name="Connettore 1 162"/>
          <p:cNvCxnSpPr>
            <a:stCxn id="150" idx="4"/>
            <a:endCxn id="162" idx="0"/>
          </p:cNvCxnSpPr>
          <p:nvPr/>
        </p:nvCxnSpPr>
        <p:spPr bwMode="auto">
          <a:xfrm>
            <a:off x="7653794" y="3654061"/>
            <a:ext cx="14250" cy="345193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4" name="Ovale 163"/>
          <p:cNvSpPr/>
          <p:nvPr/>
        </p:nvSpPr>
        <p:spPr>
          <a:xfrm>
            <a:off x="4109986" y="4185804"/>
            <a:ext cx="108000" cy="108000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65" name="Ovale 164"/>
          <p:cNvSpPr/>
          <p:nvPr/>
        </p:nvSpPr>
        <p:spPr>
          <a:xfrm>
            <a:off x="4548698" y="4203669"/>
            <a:ext cx="108000" cy="108000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cxnSp>
        <p:nvCxnSpPr>
          <p:cNvPr id="166" name="Connettore 1 165"/>
          <p:cNvCxnSpPr>
            <a:stCxn id="158" idx="1"/>
            <a:endCxn id="164" idx="5"/>
          </p:cNvCxnSpPr>
          <p:nvPr/>
        </p:nvCxnSpPr>
        <p:spPr bwMode="auto">
          <a:xfrm flipH="1" flipV="1">
            <a:off x="4202170" y="4277988"/>
            <a:ext cx="1720642" cy="72919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rgbClr val="6699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167" name="Connettore 1 166"/>
          <p:cNvCxnSpPr>
            <a:stCxn id="165" idx="3"/>
            <a:endCxn id="157" idx="7"/>
          </p:cNvCxnSpPr>
          <p:nvPr/>
        </p:nvCxnSpPr>
        <p:spPr bwMode="auto">
          <a:xfrm flipH="1">
            <a:off x="2435191" y="4295853"/>
            <a:ext cx="2129323" cy="710393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rgbClr val="6699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168" name="Oval 86"/>
          <p:cNvSpPr>
            <a:spLocks noChangeArrowheads="1"/>
          </p:cNvSpPr>
          <p:nvPr/>
        </p:nvSpPr>
        <p:spPr bwMode="auto">
          <a:xfrm>
            <a:off x="7204573" y="4582729"/>
            <a:ext cx="357696" cy="344146"/>
          </a:xfrm>
          <a:prstGeom prst="ellipse">
            <a:avLst/>
          </a:prstGeom>
          <a:noFill/>
          <a:ln w="19050">
            <a:solidFill>
              <a:srgbClr val="669900"/>
            </a:solidFill>
            <a:prstDash val="sysDash"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69" name="Oval 86"/>
          <p:cNvSpPr>
            <a:spLocks noChangeArrowheads="1"/>
          </p:cNvSpPr>
          <p:nvPr/>
        </p:nvSpPr>
        <p:spPr bwMode="auto">
          <a:xfrm>
            <a:off x="7779268" y="4582729"/>
            <a:ext cx="357696" cy="344146"/>
          </a:xfrm>
          <a:prstGeom prst="ellipse">
            <a:avLst/>
          </a:prstGeom>
          <a:noFill/>
          <a:ln w="19050">
            <a:solidFill>
              <a:srgbClr val="669900"/>
            </a:solidFill>
            <a:prstDash val="sysDash"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70" name="Connettore 1 169"/>
          <p:cNvCxnSpPr>
            <a:stCxn id="151" idx="4"/>
            <a:endCxn id="168" idx="0"/>
          </p:cNvCxnSpPr>
          <p:nvPr/>
        </p:nvCxnSpPr>
        <p:spPr bwMode="auto">
          <a:xfrm>
            <a:off x="7113048" y="4343400"/>
            <a:ext cx="270373" cy="239329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1" name="Connettore 1 170"/>
          <p:cNvCxnSpPr>
            <a:stCxn id="152" idx="4"/>
            <a:endCxn id="169" idx="0"/>
          </p:cNvCxnSpPr>
          <p:nvPr/>
        </p:nvCxnSpPr>
        <p:spPr bwMode="auto">
          <a:xfrm flipH="1">
            <a:off x="7958116" y="4343400"/>
            <a:ext cx="245036" cy="239329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2" name="Rettangolo 171"/>
          <p:cNvSpPr/>
          <p:nvPr/>
        </p:nvSpPr>
        <p:spPr>
          <a:xfrm>
            <a:off x="6817976" y="4510469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i="1" dirty="0" smtClean="0">
                <a:latin typeface="Arial" pitchFamily="34" charset="0"/>
              </a:rPr>
              <a:t>…</a:t>
            </a: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</p:txBody>
      </p:sp>
      <p:sp>
        <p:nvSpPr>
          <p:cNvPr id="173" name="Rettangolo 172"/>
          <p:cNvSpPr/>
          <p:nvPr/>
        </p:nvSpPr>
        <p:spPr>
          <a:xfrm>
            <a:off x="8080634" y="4518906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i="1" dirty="0" smtClean="0">
                <a:latin typeface="Arial" pitchFamily="34" charset="0"/>
              </a:rPr>
              <a:t>…</a:t>
            </a: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</p:txBody>
      </p:sp>
      <p:sp>
        <p:nvSpPr>
          <p:cNvPr id="174" name="Freccia a destra 173"/>
          <p:cNvSpPr/>
          <p:nvPr/>
        </p:nvSpPr>
        <p:spPr bwMode="auto">
          <a:xfrm rot="16200000">
            <a:off x="1644942" y="2629967"/>
            <a:ext cx="457201" cy="226464"/>
          </a:xfrm>
          <a:prstGeom prst="righ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560554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riangolo isoscele 29"/>
          <p:cNvSpPr/>
          <p:nvPr/>
        </p:nvSpPr>
        <p:spPr bwMode="auto">
          <a:xfrm rot="20205917">
            <a:off x="1676854" y="3660280"/>
            <a:ext cx="1635864" cy="864724"/>
          </a:xfrm>
          <a:prstGeom prst="triangle">
            <a:avLst>
              <a:gd name="adj" fmla="val 48549"/>
            </a:avLst>
          </a:prstGeom>
          <a:solidFill>
            <a:schemeClr val="bg1">
              <a:lumMod val="65000"/>
              <a:alpha val="30000"/>
            </a:schemeClr>
          </a:solidFill>
          <a:ln w="12700" cap="sq" cmpd="sng" algn="ctr">
            <a:solidFill>
              <a:srgbClr val="6699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riangolo isoscele 24"/>
          <p:cNvSpPr/>
          <p:nvPr/>
        </p:nvSpPr>
        <p:spPr bwMode="auto">
          <a:xfrm rot="1325190">
            <a:off x="4502103" y="3630271"/>
            <a:ext cx="1722439" cy="910488"/>
          </a:xfrm>
          <a:prstGeom prst="triangle">
            <a:avLst>
              <a:gd name="adj" fmla="val 29854"/>
            </a:avLst>
          </a:prstGeom>
          <a:solidFill>
            <a:schemeClr val="bg1">
              <a:lumMod val="65000"/>
              <a:alpha val="30000"/>
            </a:schemeClr>
          </a:solidFill>
          <a:ln w="12700" cap="sq" cmpd="sng" algn="ctr">
            <a:solidFill>
              <a:srgbClr val="6699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8" name="Connettore 1 77"/>
          <p:cNvCxnSpPr/>
          <p:nvPr/>
        </p:nvCxnSpPr>
        <p:spPr bwMode="auto">
          <a:xfrm flipH="1">
            <a:off x="1923975" y="4177264"/>
            <a:ext cx="2416430" cy="647481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7" name="Connettore 1 66"/>
          <p:cNvCxnSpPr/>
          <p:nvPr/>
        </p:nvCxnSpPr>
        <p:spPr bwMode="auto">
          <a:xfrm>
            <a:off x="3445022" y="4209812"/>
            <a:ext cx="2533878" cy="631766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1" name="Connettore 1 60"/>
          <p:cNvCxnSpPr>
            <a:stCxn id="25" idx="2"/>
          </p:cNvCxnSpPr>
          <p:nvPr/>
        </p:nvCxnSpPr>
        <p:spPr bwMode="auto">
          <a:xfrm>
            <a:off x="4394127" y="4183528"/>
            <a:ext cx="1612248" cy="665591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293BBD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6" name="Connettore 1 55"/>
          <p:cNvCxnSpPr/>
          <p:nvPr/>
        </p:nvCxnSpPr>
        <p:spPr bwMode="auto">
          <a:xfrm flipH="1">
            <a:off x="1879531" y="4170282"/>
            <a:ext cx="1556971" cy="660895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293BBD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How to draw P-nodes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1422400" y="4593085"/>
            <a:ext cx="385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i="1" dirty="0" smtClean="0">
                <a:latin typeface="Arial" pitchFamily="34" charset="0"/>
              </a:rPr>
              <a:t>s</a:t>
            </a:r>
            <a:r>
              <a:rPr lang="it-IT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</p:txBody>
      </p:sp>
      <p:sp>
        <p:nvSpPr>
          <p:cNvPr id="31" name="Ovale 30"/>
          <p:cNvSpPr/>
          <p:nvPr/>
        </p:nvSpPr>
        <p:spPr>
          <a:xfrm>
            <a:off x="1791724" y="4752043"/>
            <a:ext cx="158266" cy="158266"/>
          </a:xfrm>
          <a:prstGeom prst="ellipse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40" name="Ovale 39"/>
          <p:cNvSpPr/>
          <p:nvPr/>
        </p:nvSpPr>
        <p:spPr>
          <a:xfrm>
            <a:off x="5942266" y="4760190"/>
            <a:ext cx="158266" cy="158266"/>
          </a:xfrm>
          <a:prstGeom prst="ellipse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44" name="Rettangolo 43"/>
          <p:cNvSpPr/>
          <p:nvPr/>
        </p:nvSpPr>
        <p:spPr>
          <a:xfrm>
            <a:off x="6070485" y="4599519"/>
            <a:ext cx="3369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i="1" dirty="0" smtClean="0">
                <a:latin typeface="Arial" pitchFamily="34" charset="0"/>
              </a:rPr>
              <a:t>t</a:t>
            </a:r>
            <a:r>
              <a:rPr lang="it-IT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</p:txBody>
      </p:sp>
      <p:sp>
        <p:nvSpPr>
          <p:cNvPr id="55" name="Rettangolo 54"/>
          <p:cNvSpPr/>
          <p:nvPr/>
        </p:nvSpPr>
        <p:spPr>
          <a:xfrm>
            <a:off x="2447203" y="4104117"/>
            <a:ext cx="397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i="1" dirty="0" smtClean="0">
                <a:solidFill>
                  <a:srgbClr val="293BBD"/>
                </a:solidFill>
              </a:rPr>
              <a:t>b</a:t>
            </a:r>
            <a:r>
              <a:rPr lang="it-IT" i="1" baseline="-25000" dirty="0">
                <a:solidFill>
                  <a:srgbClr val="293BBD"/>
                </a:solidFill>
              </a:rPr>
              <a:t>2</a:t>
            </a:r>
            <a:endParaRPr lang="it-IT" i="1" dirty="0"/>
          </a:p>
        </p:txBody>
      </p:sp>
      <p:sp>
        <p:nvSpPr>
          <p:cNvPr id="57" name="Ovale 56"/>
          <p:cNvSpPr/>
          <p:nvPr/>
        </p:nvSpPr>
        <p:spPr>
          <a:xfrm>
            <a:off x="3368296" y="4133800"/>
            <a:ext cx="108000" cy="108000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74" name="Rettangolo 73"/>
          <p:cNvSpPr/>
          <p:nvPr/>
        </p:nvSpPr>
        <p:spPr>
          <a:xfrm>
            <a:off x="5168843" y="4202271"/>
            <a:ext cx="500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i="1" dirty="0">
                <a:solidFill>
                  <a:srgbClr val="293BBD"/>
                </a:solidFill>
              </a:rPr>
              <a:t>b</a:t>
            </a:r>
            <a:r>
              <a:rPr lang="it-IT" i="1" baseline="-25000" dirty="0">
                <a:solidFill>
                  <a:srgbClr val="293BBD"/>
                </a:solidFill>
              </a:rPr>
              <a:t>2</a:t>
            </a:r>
            <a:r>
              <a:rPr lang="el-GR" i="1" baseline="-25000" dirty="0">
                <a:solidFill>
                  <a:srgbClr val="293BBD"/>
                </a:solidFill>
              </a:rPr>
              <a:t>Δ</a:t>
            </a:r>
            <a:endParaRPr lang="it-IT" i="1" dirty="0"/>
          </a:p>
          <a:p>
            <a:endParaRPr lang="it-IT" i="1" dirty="0"/>
          </a:p>
        </p:txBody>
      </p:sp>
      <p:sp>
        <p:nvSpPr>
          <p:cNvPr id="76" name="Rettangolo 75"/>
          <p:cNvSpPr/>
          <p:nvPr/>
        </p:nvSpPr>
        <p:spPr>
          <a:xfrm>
            <a:off x="4497821" y="4465400"/>
            <a:ext cx="461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i="1" dirty="0" smtClean="0">
                <a:solidFill>
                  <a:srgbClr val="C00000"/>
                </a:solidFill>
              </a:rPr>
              <a:t>r </a:t>
            </a:r>
            <a:r>
              <a:rPr lang="it-IT" i="1" baseline="30000" dirty="0" smtClean="0">
                <a:solidFill>
                  <a:srgbClr val="C00000"/>
                </a:solidFill>
              </a:rPr>
              <a:t>-</a:t>
            </a:r>
            <a:r>
              <a:rPr lang="it-IT" i="1" baseline="-25000" dirty="0" smtClean="0">
                <a:solidFill>
                  <a:srgbClr val="C00000"/>
                </a:solidFill>
              </a:rPr>
              <a:t>2</a:t>
            </a:r>
            <a:endParaRPr lang="it-IT" i="1" dirty="0"/>
          </a:p>
        </p:txBody>
      </p:sp>
      <p:sp>
        <p:nvSpPr>
          <p:cNvPr id="77" name="Rettangolo 76"/>
          <p:cNvSpPr/>
          <p:nvPr/>
        </p:nvSpPr>
        <p:spPr>
          <a:xfrm>
            <a:off x="2959001" y="4450262"/>
            <a:ext cx="603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i="1" dirty="0" smtClean="0">
                <a:solidFill>
                  <a:srgbClr val="C00000"/>
                </a:solidFill>
              </a:rPr>
              <a:t>r </a:t>
            </a:r>
            <a:r>
              <a:rPr lang="it-IT" i="1" baseline="30000" dirty="0" smtClean="0">
                <a:solidFill>
                  <a:srgbClr val="C00000"/>
                </a:solidFill>
              </a:rPr>
              <a:t>+</a:t>
            </a:r>
            <a:r>
              <a:rPr lang="it-IT" i="1" baseline="-25000" dirty="0" smtClean="0">
                <a:solidFill>
                  <a:srgbClr val="C00000"/>
                </a:solidFill>
              </a:rPr>
              <a:t>2</a:t>
            </a:r>
            <a:r>
              <a:rPr lang="el-GR" i="1" baseline="-25000" dirty="0" smtClean="0">
                <a:solidFill>
                  <a:srgbClr val="C00000"/>
                </a:solidFill>
              </a:rPr>
              <a:t>Δ</a:t>
            </a:r>
            <a:endParaRPr lang="it-IT" i="1" dirty="0"/>
          </a:p>
        </p:txBody>
      </p:sp>
      <p:sp>
        <p:nvSpPr>
          <p:cNvPr id="81" name="Ovale 80"/>
          <p:cNvSpPr/>
          <p:nvPr/>
        </p:nvSpPr>
        <p:spPr>
          <a:xfrm>
            <a:off x="4332657" y="4107882"/>
            <a:ext cx="108000" cy="108000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53" name="Freccia a destra 52"/>
          <p:cNvSpPr/>
          <p:nvPr/>
        </p:nvSpPr>
        <p:spPr bwMode="auto">
          <a:xfrm rot="7376135">
            <a:off x="5544659" y="3083738"/>
            <a:ext cx="593048" cy="209118"/>
          </a:xfrm>
          <a:prstGeom prst="righ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" name="Freccia a destra 58"/>
          <p:cNvSpPr/>
          <p:nvPr/>
        </p:nvSpPr>
        <p:spPr bwMode="auto">
          <a:xfrm rot="3106331">
            <a:off x="1293644" y="3043647"/>
            <a:ext cx="648539" cy="238158"/>
          </a:xfrm>
          <a:prstGeom prst="righ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" name="Oval 86"/>
          <p:cNvSpPr>
            <a:spLocks noChangeArrowheads="1"/>
          </p:cNvSpPr>
          <p:nvPr/>
        </p:nvSpPr>
        <p:spPr bwMode="auto">
          <a:xfrm>
            <a:off x="7474946" y="3309915"/>
            <a:ext cx="357696" cy="344146"/>
          </a:xfrm>
          <a:prstGeom prst="ellipse">
            <a:avLst/>
          </a:prstGeom>
          <a:solidFill>
            <a:srgbClr val="FFF0C1"/>
          </a:solidFill>
          <a:ln w="9525">
            <a:solidFill>
              <a:srgbClr val="F6960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P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62" name="Oval 86"/>
          <p:cNvSpPr>
            <a:spLocks noChangeArrowheads="1"/>
          </p:cNvSpPr>
          <p:nvPr/>
        </p:nvSpPr>
        <p:spPr bwMode="auto">
          <a:xfrm>
            <a:off x="6934200" y="3999254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63" name="Oval 86"/>
          <p:cNvSpPr>
            <a:spLocks noChangeArrowheads="1"/>
          </p:cNvSpPr>
          <p:nvPr/>
        </p:nvSpPr>
        <p:spPr bwMode="auto">
          <a:xfrm>
            <a:off x="8024304" y="3999254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64" name="Connettore 1 63"/>
          <p:cNvCxnSpPr>
            <a:stCxn id="60" idx="4"/>
            <a:endCxn id="62" idx="0"/>
          </p:cNvCxnSpPr>
          <p:nvPr/>
        </p:nvCxnSpPr>
        <p:spPr bwMode="auto">
          <a:xfrm flipH="1">
            <a:off x="7113048" y="3654061"/>
            <a:ext cx="540746" cy="345193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5" name="Connettore 1 64"/>
          <p:cNvCxnSpPr>
            <a:stCxn id="60" idx="4"/>
            <a:endCxn id="63" idx="0"/>
          </p:cNvCxnSpPr>
          <p:nvPr/>
        </p:nvCxnSpPr>
        <p:spPr bwMode="auto">
          <a:xfrm>
            <a:off x="7653794" y="3654061"/>
            <a:ext cx="549358" cy="345193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6" name="Oval 86"/>
          <p:cNvSpPr>
            <a:spLocks noChangeArrowheads="1"/>
          </p:cNvSpPr>
          <p:nvPr/>
        </p:nvSpPr>
        <p:spPr bwMode="auto">
          <a:xfrm>
            <a:off x="7489196" y="3999254"/>
            <a:ext cx="357696" cy="344146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68" name="Connettore 1 67"/>
          <p:cNvCxnSpPr>
            <a:stCxn id="60" idx="4"/>
            <a:endCxn id="66" idx="0"/>
          </p:cNvCxnSpPr>
          <p:nvPr/>
        </p:nvCxnSpPr>
        <p:spPr bwMode="auto">
          <a:xfrm>
            <a:off x="7653794" y="3654061"/>
            <a:ext cx="14250" cy="345193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9" name="Oval 86"/>
          <p:cNvSpPr>
            <a:spLocks noChangeArrowheads="1"/>
          </p:cNvSpPr>
          <p:nvPr/>
        </p:nvSpPr>
        <p:spPr bwMode="auto">
          <a:xfrm>
            <a:off x="7204573" y="4582729"/>
            <a:ext cx="357696" cy="344146"/>
          </a:xfrm>
          <a:prstGeom prst="ellipse">
            <a:avLst/>
          </a:prstGeom>
          <a:noFill/>
          <a:ln w="19050">
            <a:solidFill>
              <a:srgbClr val="669900"/>
            </a:solidFill>
            <a:prstDash val="sysDash"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0" name="Oval 86"/>
          <p:cNvSpPr>
            <a:spLocks noChangeArrowheads="1"/>
          </p:cNvSpPr>
          <p:nvPr/>
        </p:nvSpPr>
        <p:spPr bwMode="auto">
          <a:xfrm>
            <a:off x="7779268" y="4582729"/>
            <a:ext cx="357696" cy="344146"/>
          </a:xfrm>
          <a:prstGeom prst="ellipse">
            <a:avLst/>
          </a:prstGeom>
          <a:noFill/>
          <a:ln w="19050">
            <a:solidFill>
              <a:srgbClr val="669900"/>
            </a:solidFill>
            <a:prstDash val="sysDash"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71" name="Connettore 1 70"/>
          <p:cNvCxnSpPr>
            <a:stCxn id="62" idx="4"/>
            <a:endCxn id="69" idx="0"/>
          </p:cNvCxnSpPr>
          <p:nvPr/>
        </p:nvCxnSpPr>
        <p:spPr bwMode="auto">
          <a:xfrm>
            <a:off x="7113048" y="4343400"/>
            <a:ext cx="270373" cy="239329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2" name="Connettore 1 71"/>
          <p:cNvCxnSpPr>
            <a:stCxn id="63" idx="4"/>
            <a:endCxn id="70" idx="0"/>
          </p:cNvCxnSpPr>
          <p:nvPr/>
        </p:nvCxnSpPr>
        <p:spPr bwMode="auto">
          <a:xfrm flipH="1">
            <a:off x="7958116" y="4343400"/>
            <a:ext cx="245036" cy="239329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3" name="Rettangolo 72"/>
          <p:cNvSpPr/>
          <p:nvPr/>
        </p:nvSpPr>
        <p:spPr>
          <a:xfrm>
            <a:off x="6817976" y="4510469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i="1" dirty="0" smtClean="0">
                <a:latin typeface="Arial" pitchFamily="34" charset="0"/>
              </a:rPr>
              <a:t>…</a:t>
            </a: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</p:txBody>
      </p:sp>
      <p:sp>
        <p:nvSpPr>
          <p:cNvPr id="75" name="Rettangolo 74"/>
          <p:cNvSpPr/>
          <p:nvPr/>
        </p:nvSpPr>
        <p:spPr>
          <a:xfrm>
            <a:off x="8080634" y="4518906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i="1" dirty="0" smtClean="0">
                <a:latin typeface="Arial" pitchFamily="34" charset="0"/>
              </a:rPr>
              <a:t>…</a:t>
            </a: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</p:txBody>
      </p:sp>
      <p:cxnSp>
        <p:nvCxnSpPr>
          <p:cNvPr id="79" name="Connettore 1 78"/>
          <p:cNvCxnSpPr/>
          <p:nvPr/>
        </p:nvCxnSpPr>
        <p:spPr bwMode="auto">
          <a:xfrm>
            <a:off x="1466475" y="2206773"/>
            <a:ext cx="908814" cy="226592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0" name="Connettore 1 79"/>
          <p:cNvCxnSpPr/>
          <p:nvPr/>
        </p:nvCxnSpPr>
        <p:spPr bwMode="auto">
          <a:xfrm flipH="1">
            <a:off x="4928820" y="2056321"/>
            <a:ext cx="638096" cy="170978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2" name="Rettangolo 81"/>
          <p:cNvSpPr/>
          <p:nvPr/>
        </p:nvSpPr>
        <p:spPr>
          <a:xfrm>
            <a:off x="4963056" y="1809547"/>
            <a:ext cx="461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i="1" dirty="0" smtClean="0">
                <a:solidFill>
                  <a:srgbClr val="C00000"/>
                </a:solidFill>
              </a:rPr>
              <a:t>r </a:t>
            </a:r>
            <a:r>
              <a:rPr lang="it-IT" i="1" baseline="30000" dirty="0" smtClean="0">
                <a:solidFill>
                  <a:srgbClr val="C00000"/>
                </a:solidFill>
              </a:rPr>
              <a:t>-</a:t>
            </a:r>
            <a:r>
              <a:rPr lang="it-IT" i="1" baseline="-25000" dirty="0" smtClean="0">
                <a:solidFill>
                  <a:srgbClr val="C00000"/>
                </a:solidFill>
              </a:rPr>
              <a:t>2</a:t>
            </a:r>
            <a:endParaRPr lang="it-IT" i="1" dirty="0"/>
          </a:p>
        </p:txBody>
      </p:sp>
      <p:sp>
        <p:nvSpPr>
          <p:cNvPr id="83" name="Rettangolo 82"/>
          <p:cNvSpPr/>
          <p:nvPr/>
        </p:nvSpPr>
        <p:spPr>
          <a:xfrm>
            <a:off x="1807527" y="1986119"/>
            <a:ext cx="603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i="1" dirty="0" smtClean="0">
                <a:solidFill>
                  <a:srgbClr val="C00000"/>
                </a:solidFill>
              </a:rPr>
              <a:t>r </a:t>
            </a:r>
            <a:r>
              <a:rPr lang="it-IT" i="1" baseline="30000" dirty="0" smtClean="0">
                <a:solidFill>
                  <a:srgbClr val="C00000"/>
                </a:solidFill>
              </a:rPr>
              <a:t>+</a:t>
            </a:r>
            <a:r>
              <a:rPr lang="it-IT" i="1" baseline="-25000" dirty="0" smtClean="0">
                <a:solidFill>
                  <a:srgbClr val="C00000"/>
                </a:solidFill>
              </a:rPr>
              <a:t>2</a:t>
            </a:r>
            <a:r>
              <a:rPr lang="el-GR" i="1" baseline="-25000" dirty="0" smtClean="0">
                <a:solidFill>
                  <a:srgbClr val="C00000"/>
                </a:solidFill>
              </a:rPr>
              <a:t>Δ</a:t>
            </a:r>
            <a:endParaRPr lang="it-IT" i="1" dirty="0"/>
          </a:p>
        </p:txBody>
      </p:sp>
      <p:grpSp>
        <p:nvGrpSpPr>
          <p:cNvPr id="84" name="Gruppo 83"/>
          <p:cNvGrpSpPr/>
          <p:nvPr/>
        </p:nvGrpSpPr>
        <p:grpSpPr>
          <a:xfrm>
            <a:off x="285842" y="1835505"/>
            <a:ext cx="1211841" cy="841838"/>
            <a:chOff x="491206" y="1633112"/>
            <a:chExt cx="1799442" cy="1250030"/>
          </a:xfrm>
        </p:grpSpPr>
        <p:sp>
          <p:nvSpPr>
            <p:cNvPr id="85" name="Triangolo isoscele 84"/>
            <p:cNvSpPr/>
            <p:nvPr/>
          </p:nvSpPr>
          <p:spPr bwMode="auto">
            <a:xfrm rot="20205917">
              <a:off x="491206" y="1633112"/>
              <a:ext cx="1635863" cy="864724"/>
            </a:xfrm>
            <a:prstGeom prst="triangle">
              <a:avLst>
                <a:gd name="adj" fmla="val 48549"/>
              </a:avLst>
            </a:prstGeom>
            <a:solidFill>
              <a:schemeClr val="bg1">
                <a:lumMod val="75000"/>
                <a:alpha val="30000"/>
              </a:schemeClr>
            </a:solidFill>
            <a:ln w="12700" cap="sq" cmpd="sng" algn="ctr">
              <a:solidFill>
                <a:srgbClr val="6699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86" name="Connettore 1 85"/>
            <p:cNvCxnSpPr/>
            <p:nvPr/>
          </p:nvCxnSpPr>
          <p:spPr bwMode="auto">
            <a:xfrm flipH="1">
              <a:off x="693883" y="2143115"/>
              <a:ext cx="1556971" cy="660895"/>
            </a:xfrm>
            <a:prstGeom prst="line">
              <a:avLst/>
            </a:prstGeom>
            <a:solidFill>
              <a:schemeClr val="accent1"/>
            </a:solidFill>
            <a:ln w="28575" cap="sq" cmpd="sng" algn="ctr">
              <a:solidFill>
                <a:srgbClr val="293BBD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87" name="Ovale 86"/>
            <p:cNvSpPr/>
            <p:nvPr/>
          </p:nvSpPr>
          <p:spPr>
            <a:xfrm>
              <a:off x="606076" y="2724876"/>
              <a:ext cx="158266" cy="158266"/>
            </a:xfrm>
            <a:prstGeom prst="ellipse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it-IT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88" name="Ovale 87"/>
            <p:cNvSpPr/>
            <p:nvPr/>
          </p:nvSpPr>
          <p:spPr>
            <a:xfrm>
              <a:off x="2182648" y="2106633"/>
              <a:ext cx="108000" cy="108000"/>
            </a:xfrm>
            <a:prstGeom prst="ellips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it-IT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grpSp>
        <p:nvGrpSpPr>
          <p:cNvPr id="89" name="Gruppo 88"/>
          <p:cNvGrpSpPr/>
          <p:nvPr/>
        </p:nvGrpSpPr>
        <p:grpSpPr>
          <a:xfrm>
            <a:off x="5571134" y="1636644"/>
            <a:ext cx="1447433" cy="1062599"/>
            <a:chOff x="5680882" y="1382289"/>
            <a:chExt cx="1891885" cy="1388884"/>
          </a:xfrm>
        </p:grpSpPr>
        <p:sp>
          <p:nvSpPr>
            <p:cNvPr id="90" name="Triangolo isoscele 89"/>
            <p:cNvSpPr/>
            <p:nvPr/>
          </p:nvSpPr>
          <p:spPr bwMode="auto">
            <a:xfrm rot="1325190">
              <a:off x="5850328" y="1382289"/>
              <a:ext cx="1722439" cy="910488"/>
            </a:xfrm>
            <a:prstGeom prst="triangle">
              <a:avLst>
                <a:gd name="adj" fmla="val 29854"/>
              </a:avLst>
            </a:prstGeom>
            <a:solidFill>
              <a:schemeClr val="bg1">
                <a:lumMod val="65000"/>
                <a:alpha val="30000"/>
              </a:schemeClr>
            </a:solidFill>
            <a:ln w="12700" cap="sq" cmpd="sng" algn="ctr">
              <a:solidFill>
                <a:srgbClr val="6699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91" name="Connettore 1 90"/>
            <p:cNvCxnSpPr>
              <a:stCxn id="90" idx="2"/>
            </p:cNvCxnSpPr>
            <p:nvPr/>
          </p:nvCxnSpPr>
          <p:spPr bwMode="auto">
            <a:xfrm>
              <a:off x="5742352" y="1935546"/>
              <a:ext cx="1612248" cy="665591"/>
            </a:xfrm>
            <a:prstGeom prst="line">
              <a:avLst/>
            </a:prstGeom>
            <a:solidFill>
              <a:schemeClr val="accent1"/>
            </a:solidFill>
            <a:ln w="28575" cap="sq" cmpd="sng" algn="ctr">
              <a:solidFill>
                <a:srgbClr val="293BBD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2" name="Ovale 91"/>
            <p:cNvSpPr/>
            <p:nvPr/>
          </p:nvSpPr>
          <p:spPr>
            <a:xfrm>
              <a:off x="7290491" y="2512208"/>
              <a:ext cx="158266" cy="158266"/>
            </a:xfrm>
            <a:prstGeom prst="ellipse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it-IT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93" name="Rettangolo 92"/>
            <p:cNvSpPr/>
            <p:nvPr/>
          </p:nvSpPr>
          <p:spPr>
            <a:xfrm>
              <a:off x="6162334" y="2124842"/>
              <a:ext cx="50045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i="1" dirty="0">
                  <a:solidFill>
                    <a:srgbClr val="293BBD"/>
                  </a:solidFill>
                </a:rPr>
                <a:t>b</a:t>
              </a:r>
              <a:r>
                <a:rPr lang="it-IT" i="1" baseline="-25000" dirty="0">
                  <a:solidFill>
                    <a:srgbClr val="293BBD"/>
                  </a:solidFill>
                </a:rPr>
                <a:t>2</a:t>
              </a:r>
              <a:r>
                <a:rPr lang="el-GR" i="1" baseline="-25000" dirty="0">
                  <a:solidFill>
                    <a:srgbClr val="293BBD"/>
                  </a:solidFill>
                </a:rPr>
                <a:t>Δ</a:t>
              </a:r>
              <a:endParaRPr lang="it-IT" i="1" dirty="0"/>
            </a:p>
            <a:p>
              <a:endParaRPr lang="it-IT" i="1" dirty="0"/>
            </a:p>
          </p:txBody>
        </p:sp>
        <p:sp>
          <p:nvSpPr>
            <p:cNvPr id="94" name="Ovale 93"/>
            <p:cNvSpPr/>
            <p:nvPr/>
          </p:nvSpPr>
          <p:spPr>
            <a:xfrm>
              <a:off x="5680882" y="1859900"/>
              <a:ext cx="108000" cy="108000"/>
            </a:xfrm>
            <a:prstGeom prst="ellips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it-IT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95" name="Rettangolo 94"/>
          <p:cNvSpPr/>
          <p:nvPr/>
        </p:nvSpPr>
        <p:spPr>
          <a:xfrm>
            <a:off x="985677" y="2289811"/>
            <a:ext cx="397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i="1" dirty="0" smtClean="0">
                <a:solidFill>
                  <a:srgbClr val="293BBD"/>
                </a:solidFill>
              </a:rPr>
              <a:t>b</a:t>
            </a:r>
            <a:r>
              <a:rPr lang="it-IT" i="1" baseline="-25000" dirty="0">
                <a:solidFill>
                  <a:srgbClr val="293BBD"/>
                </a:solidFill>
              </a:rPr>
              <a:t>2</a:t>
            </a:r>
            <a:endParaRPr lang="it-IT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01944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riangolo isoscele 29"/>
          <p:cNvSpPr/>
          <p:nvPr/>
        </p:nvSpPr>
        <p:spPr bwMode="auto">
          <a:xfrm rot="20205917">
            <a:off x="1676854" y="3660280"/>
            <a:ext cx="1635864" cy="864724"/>
          </a:xfrm>
          <a:prstGeom prst="triangle">
            <a:avLst>
              <a:gd name="adj" fmla="val 48549"/>
            </a:avLst>
          </a:prstGeom>
          <a:solidFill>
            <a:schemeClr val="bg1">
              <a:lumMod val="65000"/>
              <a:alpha val="30000"/>
            </a:schemeClr>
          </a:solidFill>
          <a:ln w="12700" cap="sq" cmpd="sng" algn="ctr">
            <a:solidFill>
              <a:srgbClr val="6699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riangolo isoscele 24"/>
          <p:cNvSpPr/>
          <p:nvPr/>
        </p:nvSpPr>
        <p:spPr bwMode="auto">
          <a:xfrm rot="1325190">
            <a:off x="4502103" y="3630271"/>
            <a:ext cx="1722439" cy="910488"/>
          </a:xfrm>
          <a:prstGeom prst="triangle">
            <a:avLst>
              <a:gd name="adj" fmla="val 29854"/>
            </a:avLst>
          </a:prstGeom>
          <a:solidFill>
            <a:schemeClr val="bg1">
              <a:lumMod val="65000"/>
              <a:alpha val="30000"/>
            </a:schemeClr>
          </a:solidFill>
          <a:ln w="12700" cap="sq" cmpd="sng" algn="ctr">
            <a:solidFill>
              <a:srgbClr val="6699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8" name="Connettore 1 77"/>
          <p:cNvCxnSpPr/>
          <p:nvPr/>
        </p:nvCxnSpPr>
        <p:spPr bwMode="auto">
          <a:xfrm flipH="1">
            <a:off x="1923975" y="4177264"/>
            <a:ext cx="2416430" cy="647481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7" name="Connettore 1 66"/>
          <p:cNvCxnSpPr/>
          <p:nvPr/>
        </p:nvCxnSpPr>
        <p:spPr bwMode="auto">
          <a:xfrm>
            <a:off x="3445022" y="4209812"/>
            <a:ext cx="2533878" cy="631766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1" name="Connettore 1 60"/>
          <p:cNvCxnSpPr>
            <a:stCxn id="25" idx="2"/>
          </p:cNvCxnSpPr>
          <p:nvPr/>
        </p:nvCxnSpPr>
        <p:spPr bwMode="auto">
          <a:xfrm>
            <a:off x="4394127" y="4183528"/>
            <a:ext cx="1612248" cy="665591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293BBD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6" name="Connettore 1 55"/>
          <p:cNvCxnSpPr/>
          <p:nvPr/>
        </p:nvCxnSpPr>
        <p:spPr bwMode="auto">
          <a:xfrm flipH="1">
            <a:off x="1879531" y="4170282"/>
            <a:ext cx="1556971" cy="660895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293BBD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How to draw P-nodes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1422400" y="4593085"/>
            <a:ext cx="385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i="1" dirty="0" smtClean="0">
                <a:latin typeface="Arial" pitchFamily="34" charset="0"/>
              </a:rPr>
              <a:t>s</a:t>
            </a:r>
            <a:r>
              <a:rPr lang="it-IT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</p:txBody>
      </p:sp>
      <p:sp>
        <p:nvSpPr>
          <p:cNvPr id="31" name="Ovale 30"/>
          <p:cNvSpPr/>
          <p:nvPr/>
        </p:nvSpPr>
        <p:spPr>
          <a:xfrm>
            <a:off x="1791724" y="4752043"/>
            <a:ext cx="158266" cy="158266"/>
          </a:xfrm>
          <a:prstGeom prst="ellipse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40" name="Ovale 39"/>
          <p:cNvSpPr/>
          <p:nvPr/>
        </p:nvSpPr>
        <p:spPr>
          <a:xfrm>
            <a:off x="5942266" y="4760190"/>
            <a:ext cx="158266" cy="158266"/>
          </a:xfrm>
          <a:prstGeom prst="ellipse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44" name="Rettangolo 43"/>
          <p:cNvSpPr/>
          <p:nvPr/>
        </p:nvSpPr>
        <p:spPr>
          <a:xfrm>
            <a:off x="6070485" y="4599519"/>
            <a:ext cx="3369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i="1" dirty="0" smtClean="0">
                <a:latin typeface="Arial" pitchFamily="34" charset="0"/>
              </a:rPr>
              <a:t>t</a:t>
            </a:r>
            <a:r>
              <a:rPr lang="it-IT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</p:txBody>
      </p:sp>
      <p:sp>
        <p:nvSpPr>
          <p:cNvPr id="55" name="Rettangolo 54"/>
          <p:cNvSpPr/>
          <p:nvPr/>
        </p:nvSpPr>
        <p:spPr>
          <a:xfrm>
            <a:off x="2447203" y="4104117"/>
            <a:ext cx="397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i="1" dirty="0" smtClean="0">
                <a:solidFill>
                  <a:srgbClr val="293BBD"/>
                </a:solidFill>
              </a:rPr>
              <a:t>b</a:t>
            </a:r>
            <a:r>
              <a:rPr lang="it-IT" i="1" baseline="-25000" dirty="0">
                <a:solidFill>
                  <a:srgbClr val="293BBD"/>
                </a:solidFill>
              </a:rPr>
              <a:t>2</a:t>
            </a:r>
            <a:endParaRPr lang="it-IT" i="1" dirty="0"/>
          </a:p>
        </p:txBody>
      </p:sp>
      <p:sp>
        <p:nvSpPr>
          <p:cNvPr id="57" name="Ovale 56"/>
          <p:cNvSpPr/>
          <p:nvPr/>
        </p:nvSpPr>
        <p:spPr>
          <a:xfrm>
            <a:off x="3368296" y="4133800"/>
            <a:ext cx="108000" cy="108000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74" name="Rettangolo 73"/>
          <p:cNvSpPr/>
          <p:nvPr/>
        </p:nvSpPr>
        <p:spPr>
          <a:xfrm>
            <a:off x="5168843" y="4202271"/>
            <a:ext cx="500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i="1" dirty="0">
                <a:solidFill>
                  <a:srgbClr val="293BBD"/>
                </a:solidFill>
              </a:rPr>
              <a:t>b</a:t>
            </a:r>
            <a:r>
              <a:rPr lang="it-IT" i="1" baseline="-25000" dirty="0">
                <a:solidFill>
                  <a:srgbClr val="293BBD"/>
                </a:solidFill>
              </a:rPr>
              <a:t>2</a:t>
            </a:r>
            <a:r>
              <a:rPr lang="el-GR" i="1" baseline="-25000" dirty="0">
                <a:solidFill>
                  <a:srgbClr val="293BBD"/>
                </a:solidFill>
              </a:rPr>
              <a:t>Δ</a:t>
            </a:r>
            <a:endParaRPr lang="it-IT" i="1" dirty="0"/>
          </a:p>
          <a:p>
            <a:endParaRPr lang="it-IT" i="1" dirty="0"/>
          </a:p>
        </p:txBody>
      </p:sp>
      <p:sp>
        <p:nvSpPr>
          <p:cNvPr id="76" name="Rettangolo 75"/>
          <p:cNvSpPr/>
          <p:nvPr/>
        </p:nvSpPr>
        <p:spPr>
          <a:xfrm>
            <a:off x="4497821" y="4465400"/>
            <a:ext cx="461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i="1" dirty="0" smtClean="0">
                <a:solidFill>
                  <a:srgbClr val="C00000"/>
                </a:solidFill>
              </a:rPr>
              <a:t>r </a:t>
            </a:r>
            <a:r>
              <a:rPr lang="it-IT" i="1" baseline="30000" dirty="0" smtClean="0">
                <a:solidFill>
                  <a:srgbClr val="C00000"/>
                </a:solidFill>
              </a:rPr>
              <a:t>-</a:t>
            </a:r>
            <a:r>
              <a:rPr lang="it-IT" i="1" baseline="-25000" dirty="0" smtClean="0">
                <a:solidFill>
                  <a:srgbClr val="C00000"/>
                </a:solidFill>
              </a:rPr>
              <a:t>2</a:t>
            </a:r>
            <a:endParaRPr lang="it-IT" i="1" dirty="0"/>
          </a:p>
        </p:txBody>
      </p:sp>
      <p:sp>
        <p:nvSpPr>
          <p:cNvPr id="77" name="Rettangolo 76"/>
          <p:cNvSpPr/>
          <p:nvPr/>
        </p:nvSpPr>
        <p:spPr>
          <a:xfrm>
            <a:off x="2959001" y="4450262"/>
            <a:ext cx="603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i="1" dirty="0" smtClean="0">
                <a:solidFill>
                  <a:srgbClr val="C00000"/>
                </a:solidFill>
              </a:rPr>
              <a:t>r </a:t>
            </a:r>
            <a:r>
              <a:rPr lang="it-IT" i="1" baseline="30000" dirty="0" smtClean="0">
                <a:solidFill>
                  <a:srgbClr val="C00000"/>
                </a:solidFill>
              </a:rPr>
              <a:t>+</a:t>
            </a:r>
            <a:r>
              <a:rPr lang="it-IT" i="1" baseline="-25000" dirty="0" smtClean="0">
                <a:solidFill>
                  <a:srgbClr val="C00000"/>
                </a:solidFill>
              </a:rPr>
              <a:t>2</a:t>
            </a:r>
            <a:r>
              <a:rPr lang="el-GR" i="1" baseline="-25000" dirty="0" smtClean="0">
                <a:solidFill>
                  <a:srgbClr val="C00000"/>
                </a:solidFill>
              </a:rPr>
              <a:t>Δ</a:t>
            </a:r>
            <a:endParaRPr lang="it-IT" i="1" dirty="0"/>
          </a:p>
        </p:txBody>
      </p:sp>
      <p:sp>
        <p:nvSpPr>
          <p:cNvPr id="81" name="Ovale 80"/>
          <p:cNvSpPr/>
          <p:nvPr/>
        </p:nvSpPr>
        <p:spPr>
          <a:xfrm>
            <a:off x="4332657" y="4107882"/>
            <a:ext cx="108000" cy="108000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cxnSp>
        <p:nvCxnSpPr>
          <p:cNvPr id="113" name="Connettore 1 112"/>
          <p:cNvCxnSpPr>
            <a:stCxn id="31" idx="6"/>
            <a:endCxn id="40" idx="2"/>
          </p:cNvCxnSpPr>
          <p:nvPr/>
        </p:nvCxnSpPr>
        <p:spPr bwMode="auto">
          <a:xfrm>
            <a:off x="1949990" y="4831176"/>
            <a:ext cx="3992276" cy="8147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293BBD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0" name="Rettangolo 59"/>
          <p:cNvSpPr/>
          <p:nvPr/>
        </p:nvSpPr>
        <p:spPr>
          <a:xfrm>
            <a:off x="3675921" y="4800600"/>
            <a:ext cx="397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i="1" dirty="0" smtClean="0">
                <a:solidFill>
                  <a:srgbClr val="293BBD"/>
                </a:solidFill>
              </a:rPr>
              <a:t>b</a:t>
            </a:r>
            <a:r>
              <a:rPr lang="it-IT" i="1" baseline="-25000" dirty="0" smtClean="0">
                <a:solidFill>
                  <a:srgbClr val="293BBD"/>
                </a:solidFill>
              </a:rPr>
              <a:t>1</a:t>
            </a:r>
            <a:endParaRPr lang="it-IT" i="1" dirty="0"/>
          </a:p>
        </p:txBody>
      </p:sp>
      <p:sp>
        <p:nvSpPr>
          <p:cNvPr id="62" name="Oval 86"/>
          <p:cNvSpPr>
            <a:spLocks noChangeArrowheads="1"/>
          </p:cNvSpPr>
          <p:nvPr/>
        </p:nvSpPr>
        <p:spPr bwMode="auto">
          <a:xfrm>
            <a:off x="7474946" y="3309915"/>
            <a:ext cx="357696" cy="344146"/>
          </a:xfrm>
          <a:prstGeom prst="ellipse">
            <a:avLst/>
          </a:prstGeom>
          <a:solidFill>
            <a:srgbClr val="FFF0C1"/>
          </a:solidFill>
          <a:ln w="9525">
            <a:solidFill>
              <a:srgbClr val="F6960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P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63" name="Oval 86"/>
          <p:cNvSpPr>
            <a:spLocks noChangeArrowheads="1"/>
          </p:cNvSpPr>
          <p:nvPr/>
        </p:nvSpPr>
        <p:spPr bwMode="auto">
          <a:xfrm>
            <a:off x="6934200" y="3999254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64" name="Oval 86"/>
          <p:cNvSpPr>
            <a:spLocks noChangeArrowheads="1"/>
          </p:cNvSpPr>
          <p:nvPr/>
        </p:nvSpPr>
        <p:spPr bwMode="auto">
          <a:xfrm>
            <a:off x="8024304" y="3999254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65" name="Connettore 1 64"/>
          <p:cNvCxnSpPr>
            <a:stCxn id="62" idx="4"/>
            <a:endCxn id="63" idx="0"/>
          </p:cNvCxnSpPr>
          <p:nvPr/>
        </p:nvCxnSpPr>
        <p:spPr bwMode="auto">
          <a:xfrm flipH="1">
            <a:off x="7113048" y="3654061"/>
            <a:ext cx="540746" cy="345193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6" name="Connettore 1 65"/>
          <p:cNvCxnSpPr>
            <a:stCxn id="62" idx="4"/>
            <a:endCxn id="64" idx="0"/>
          </p:cNvCxnSpPr>
          <p:nvPr/>
        </p:nvCxnSpPr>
        <p:spPr bwMode="auto">
          <a:xfrm>
            <a:off x="7653794" y="3654061"/>
            <a:ext cx="549358" cy="345193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8" name="Oval 86"/>
          <p:cNvSpPr>
            <a:spLocks noChangeArrowheads="1"/>
          </p:cNvSpPr>
          <p:nvPr/>
        </p:nvSpPr>
        <p:spPr bwMode="auto">
          <a:xfrm>
            <a:off x="7489196" y="3999254"/>
            <a:ext cx="357696" cy="344146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69" name="Connettore 1 68"/>
          <p:cNvCxnSpPr>
            <a:stCxn id="62" idx="4"/>
            <a:endCxn id="68" idx="0"/>
          </p:cNvCxnSpPr>
          <p:nvPr/>
        </p:nvCxnSpPr>
        <p:spPr bwMode="auto">
          <a:xfrm>
            <a:off x="7653794" y="3654061"/>
            <a:ext cx="14250" cy="345193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0" name="Oval 86"/>
          <p:cNvSpPr>
            <a:spLocks noChangeArrowheads="1"/>
          </p:cNvSpPr>
          <p:nvPr/>
        </p:nvSpPr>
        <p:spPr bwMode="auto">
          <a:xfrm>
            <a:off x="7204573" y="4582729"/>
            <a:ext cx="357696" cy="344146"/>
          </a:xfrm>
          <a:prstGeom prst="ellipse">
            <a:avLst/>
          </a:prstGeom>
          <a:noFill/>
          <a:ln w="19050">
            <a:solidFill>
              <a:srgbClr val="669900"/>
            </a:solidFill>
            <a:prstDash val="sysDash"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1" name="Oval 86"/>
          <p:cNvSpPr>
            <a:spLocks noChangeArrowheads="1"/>
          </p:cNvSpPr>
          <p:nvPr/>
        </p:nvSpPr>
        <p:spPr bwMode="auto">
          <a:xfrm>
            <a:off x="7779268" y="4582729"/>
            <a:ext cx="357696" cy="344146"/>
          </a:xfrm>
          <a:prstGeom prst="ellipse">
            <a:avLst/>
          </a:prstGeom>
          <a:noFill/>
          <a:ln w="19050">
            <a:solidFill>
              <a:srgbClr val="669900"/>
            </a:solidFill>
            <a:prstDash val="sysDash"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72" name="Connettore 1 71"/>
          <p:cNvCxnSpPr>
            <a:stCxn id="63" idx="4"/>
            <a:endCxn id="70" idx="0"/>
          </p:cNvCxnSpPr>
          <p:nvPr/>
        </p:nvCxnSpPr>
        <p:spPr bwMode="auto">
          <a:xfrm>
            <a:off x="7113048" y="4343400"/>
            <a:ext cx="270373" cy="239329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3" name="Connettore 1 72"/>
          <p:cNvCxnSpPr>
            <a:stCxn id="64" idx="4"/>
            <a:endCxn id="71" idx="0"/>
          </p:cNvCxnSpPr>
          <p:nvPr/>
        </p:nvCxnSpPr>
        <p:spPr bwMode="auto">
          <a:xfrm flipH="1">
            <a:off x="7958116" y="4343400"/>
            <a:ext cx="245036" cy="239329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5" name="Rettangolo 74"/>
          <p:cNvSpPr/>
          <p:nvPr/>
        </p:nvSpPr>
        <p:spPr>
          <a:xfrm>
            <a:off x="6817976" y="4510469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i="1" dirty="0" smtClean="0">
                <a:latin typeface="Arial" pitchFamily="34" charset="0"/>
              </a:rPr>
              <a:t>…</a:t>
            </a: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</p:txBody>
      </p:sp>
      <p:sp>
        <p:nvSpPr>
          <p:cNvPr id="79" name="Rettangolo 78"/>
          <p:cNvSpPr/>
          <p:nvPr/>
        </p:nvSpPr>
        <p:spPr>
          <a:xfrm>
            <a:off x="8080634" y="4518906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i="1" dirty="0" smtClean="0">
                <a:latin typeface="Arial" pitchFamily="34" charset="0"/>
              </a:rPr>
              <a:t>…</a:t>
            </a: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39068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riangolo isoscele 29"/>
          <p:cNvSpPr/>
          <p:nvPr/>
        </p:nvSpPr>
        <p:spPr bwMode="auto">
          <a:xfrm rot="20205917">
            <a:off x="1676854" y="3660280"/>
            <a:ext cx="1635864" cy="864724"/>
          </a:xfrm>
          <a:prstGeom prst="triangle">
            <a:avLst>
              <a:gd name="adj" fmla="val 48549"/>
            </a:avLst>
          </a:prstGeom>
          <a:solidFill>
            <a:schemeClr val="bg1">
              <a:lumMod val="65000"/>
              <a:alpha val="30000"/>
            </a:schemeClr>
          </a:solidFill>
          <a:ln w="12700" cap="sq" cmpd="sng" algn="ctr">
            <a:solidFill>
              <a:srgbClr val="6699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riangolo isoscele 24"/>
          <p:cNvSpPr/>
          <p:nvPr/>
        </p:nvSpPr>
        <p:spPr bwMode="auto">
          <a:xfrm rot="1325190">
            <a:off x="4502103" y="3630271"/>
            <a:ext cx="1722439" cy="910488"/>
          </a:xfrm>
          <a:prstGeom prst="triangle">
            <a:avLst>
              <a:gd name="adj" fmla="val 29854"/>
            </a:avLst>
          </a:prstGeom>
          <a:solidFill>
            <a:schemeClr val="bg1">
              <a:lumMod val="65000"/>
              <a:alpha val="30000"/>
            </a:schemeClr>
          </a:solidFill>
          <a:ln w="12700" cap="sq" cmpd="sng" algn="ctr">
            <a:solidFill>
              <a:srgbClr val="6699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8" name="Connettore 1 77"/>
          <p:cNvCxnSpPr/>
          <p:nvPr/>
        </p:nvCxnSpPr>
        <p:spPr bwMode="auto">
          <a:xfrm flipH="1">
            <a:off x="1923975" y="4177264"/>
            <a:ext cx="2416430" cy="647481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7" name="Connettore 1 66"/>
          <p:cNvCxnSpPr/>
          <p:nvPr/>
        </p:nvCxnSpPr>
        <p:spPr bwMode="auto">
          <a:xfrm>
            <a:off x="3445022" y="4209812"/>
            <a:ext cx="2533878" cy="631766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1" name="Connettore 1 60"/>
          <p:cNvCxnSpPr>
            <a:stCxn id="25" idx="2"/>
          </p:cNvCxnSpPr>
          <p:nvPr/>
        </p:nvCxnSpPr>
        <p:spPr bwMode="auto">
          <a:xfrm>
            <a:off x="4394127" y="4183528"/>
            <a:ext cx="1612248" cy="665591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293BBD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6" name="Connettore 1 55"/>
          <p:cNvCxnSpPr/>
          <p:nvPr/>
        </p:nvCxnSpPr>
        <p:spPr bwMode="auto">
          <a:xfrm flipH="1">
            <a:off x="1879531" y="4170282"/>
            <a:ext cx="1556971" cy="660895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293BBD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How to draw P-nodes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1422400" y="4593085"/>
            <a:ext cx="385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i="1" dirty="0" smtClean="0">
                <a:latin typeface="Arial" pitchFamily="34" charset="0"/>
              </a:rPr>
              <a:t>s</a:t>
            </a:r>
            <a:r>
              <a:rPr lang="it-IT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</p:txBody>
      </p:sp>
      <p:sp>
        <p:nvSpPr>
          <p:cNvPr id="31" name="Ovale 30"/>
          <p:cNvSpPr/>
          <p:nvPr/>
        </p:nvSpPr>
        <p:spPr>
          <a:xfrm>
            <a:off x="1791724" y="4752043"/>
            <a:ext cx="158266" cy="158266"/>
          </a:xfrm>
          <a:prstGeom prst="ellipse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40" name="Ovale 39"/>
          <p:cNvSpPr/>
          <p:nvPr/>
        </p:nvSpPr>
        <p:spPr>
          <a:xfrm>
            <a:off x="5942266" y="4760190"/>
            <a:ext cx="158266" cy="158266"/>
          </a:xfrm>
          <a:prstGeom prst="ellipse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44" name="Rettangolo 43"/>
          <p:cNvSpPr/>
          <p:nvPr/>
        </p:nvSpPr>
        <p:spPr>
          <a:xfrm>
            <a:off x="6070485" y="4599519"/>
            <a:ext cx="3369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i="1" dirty="0" smtClean="0">
                <a:latin typeface="Arial" pitchFamily="34" charset="0"/>
              </a:rPr>
              <a:t>t</a:t>
            </a:r>
            <a:r>
              <a:rPr lang="it-IT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</p:txBody>
      </p:sp>
      <p:sp>
        <p:nvSpPr>
          <p:cNvPr id="55" name="Rettangolo 54"/>
          <p:cNvSpPr/>
          <p:nvPr/>
        </p:nvSpPr>
        <p:spPr>
          <a:xfrm>
            <a:off x="2447203" y="4104117"/>
            <a:ext cx="397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i="1" dirty="0" smtClean="0">
                <a:solidFill>
                  <a:srgbClr val="293BBD"/>
                </a:solidFill>
              </a:rPr>
              <a:t>b</a:t>
            </a:r>
            <a:r>
              <a:rPr lang="it-IT" i="1" baseline="-25000" dirty="0">
                <a:solidFill>
                  <a:srgbClr val="293BBD"/>
                </a:solidFill>
              </a:rPr>
              <a:t>2</a:t>
            </a:r>
            <a:endParaRPr lang="it-IT" i="1" dirty="0"/>
          </a:p>
        </p:txBody>
      </p:sp>
      <p:sp>
        <p:nvSpPr>
          <p:cNvPr id="57" name="Ovale 56"/>
          <p:cNvSpPr/>
          <p:nvPr/>
        </p:nvSpPr>
        <p:spPr>
          <a:xfrm>
            <a:off x="3368296" y="4133800"/>
            <a:ext cx="108000" cy="108000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74" name="Rettangolo 73"/>
          <p:cNvSpPr/>
          <p:nvPr/>
        </p:nvSpPr>
        <p:spPr>
          <a:xfrm>
            <a:off x="5168843" y="4202271"/>
            <a:ext cx="500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i="1" dirty="0">
                <a:solidFill>
                  <a:srgbClr val="293BBD"/>
                </a:solidFill>
              </a:rPr>
              <a:t>b</a:t>
            </a:r>
            <a:r>
              <a:rPr lang="it-IT" i="1" baseline="-25000" dirty="0">
                <a:solidFill>
                  <a:srgbClr val="293BBD"/>
                </a:solidFill>
              </a:rPr>
              <a:t>2</a:t>
            </a:r>
            <a:r>
              <a:rPr lang="el-GR" i="1" baseline="-25000" dirty="0">
                <a:solidFill>
                  <a:srgbClr val="293BBD"/>
                </a:solidFill>
              </a:rPr>
              <a:t>Δ</a:t>
            </a:r>
            <a:endParaRPr lang="it-IT" i="1" dirty="0"/>
          </a:p>
          <a:p>
            <a:endParaRPr lang="it-IT" i="1" dirty="0"/>
          </a:p>
        </p:txBody>
      </p:sp>
      <p:sp>
        <p:nvSpPr>
          <p:cNvPr id="76" name="Rettangolo 75"/>
          <p:cNvSpPr/>
          <p:nvPr/>
        </p:nvSpPr>
        <p:spPr>
          <a:xfrm>
            <a:off x="4497821" y="4465400"/>
            <a:ext cx="461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i="1" dirty="0" smtClean="0">
                <a:solidFill>
                  <a:srgbClr val="C00000"/>
                </a:solidFill>
              </a:rPr>
              <a:t>r </a:t>
            </a:r>
            <a:r>
              <a:rPr lang="it-IT" i="1" baseline="30000" dirty="0" smtClean="0">
                <a:solidFill>
                  <a:srgbClr val="C00000"/>
                </a:solidFill>
              </a:rPr>
              <a:t>-</a:t>
            </a:r>
            <a:r>
              <a:rPr lang="it-IT" i="1" baseline="-25000" dirty="0" smtClean="0">
                <a:solidFill>
                  <a:srgbClr val="C00000"/>
                </a:solidFill>
              </a:rPr>
              <a:t>2</a:t>
            </a:r>
            <a:endParaRPr lang="it-IT" i="1" dirty="0"/>
          </a:p>
        </p:txBody>
      </p:sp>
      <p:sp>
        <p:nvSpPr>
          <p:cNvPr id="77" name="Rettangolo 76"/>
          <p:cNvSpPr/>
          <p:nvPr/>
        </p:nvSpPr>
        <p:spPr>
          <a:xfrm>
            <a:off x="2959001" y="4450262"/>
            <a:ext cx="603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i="1" dirty="0" smtClean="0">
                <a:solidFill>
                  <a:srgbClr val="C00000"/>
                </a:solidFill>
              </a:rPr>
              <a:t>r </a:t>
            </a:r>
            <a:r>
              <a:rPr lang="it-IT" i="1" baseline="30000" dirty="0" smtClean="0">
                <a:solidFill>
                  <a:srgbClr val="C00000"/>
                </a:solidFill>
              </a:rPr>
              <a:t>+</a:t>
            </a:r>
            <a:r>
              <a:rPr lang="it-IT" i="1" baseline="-25000" dirty="0" smtClean="0">
                <a:solidFill>
                  <a:srgbClr val="C00000"/>
                </a:solidFill>
              </a:rPr>
              <a:t>2</a:t>
            </a:r>
            <a:r>
              <a:rPr lang="el-GR" i="1" baseline="-25000" dirty="0" smtClean="0">
                <a:solidFill>
                  <a:srgbClr val="C00000"/>
                </a:solidFill>
              </a:rPr>
              <a:t>Δ</a:t>
            </a:r>
            <a:endParaRPr lang="it-IT" i="1" dirty="0"/>
          </a:p>
        </p:txBody>
      </p:sp>
      <p:sp>
        <p:nvSpPr>
          <p:cNvPr id="81" name="Ovale 80"/>
          <p:cNvSpPr/>
          <p:nvPr/>
        </p:nvSpPr>
        <p:spPr>
          <a:xfrm>
            <a:off x="4332657" y="4107882"/>
            <a:ext cx="108000" cy="108000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83" name="Text Box 7"/>
          <p:cNvSpPr txBox="1">
            <a:spLocks noChangeArrowheads="1"/>
          </p:cNvSpPr>
          <p:nvPr/>
        </p:nvSpPr>
        <p:spPr bwMode="auto">
          <a:xfrm>
            <a:off x="457200" y="5134366"/>
            <a:ext cx="8229600" cy="1305165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</a:rPr>
              <a:t>The drawing is o1p (</a:t>
            </a:r>
            <a:r>
              <a:rPr lang="en-US" sz="2800" b="1" i="1" dirty="0" smtClean="0">
                <a:latin typeface="Arial" pitchFamily="34" charset="0"/>
              </a:rPr>
              <a:t>I1.</a:t>
            </a:r>
            <a:r>
              <a:rPr lang="en-US" sz="2800" dirty="0" smtClean="0">
                <a:latin typeface="Arial" pitchFamily="34" charset="0"/>
              </a:rPr>
              <a:t>) and uses only slopes in the universal slope </a:t>
            </a:r>
            <a:r>
              <a:rPr lang="en-US" sz="2800" dirty="0">
                <a:latin typeface="Arial" pitchFamily="34" charset="0"/>
              </a:rPr>
              <a:t>set (</a:t>
            </a:r>
            <a:r>
              <a:rPr lang="en-US" sz="2800" b="1" i="1" dirty="0" smtClean="0">
                <a:latin typeface="Arial" pitchFamily="34" charset="0"/>
              </a:rPr>
              <a:t>I2.</a:t>
            </a:r>
            <a:r>
              <a:rPr lang="en-US" sz="2800" dirty="0" smtClean="0">
                <a:latin typeface="Arial" pitchFamily="34" charset="0"/>
              </a:rPr>
              <a:t>)</a:t>
            </a:r>
            <a:endParaRPr lang="en-US" sz="2800" i="1" dirty="0" smtClean="0">
              <a:latin typeface="Arial" pitchFamily="34" charset="0"/>
            </a:endParaRPr>
          </a:p>
        </p:txBody>
      </p:sp>
      <p:cxnSp>
        <p:nvCxnSpPr>
          <p:cNvPr id="113" name="Connettore 1 112"/>
          <p:cNvCxnSpPr>
            <a:stCxn id="31" idx="6"/>
            <a:endCxn id="40" idx="2"/>
          </p:cNvCxnSpPr>
          <p:nvPr/>
        </p:nvCxnSpPr>
        <p:spPr bwMode="auto">
          <a:xfrm>
            <a:off x="1949990" y="4831176"/>
            <a:ext cx="3992276" cy="8147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293BBD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0" name="Rettangolo 59"/>
          <p:cNvSpPr/>
          <p:nvPr/>
        </p:nvSpPr>
        <p:spPr>
          <a:xfrm>
            <a:off x="3675921" y="4800600"/>
            <a:ext cx="397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i="1" dirty="0" smtClean="0">
                <a:solidFill>
                  <a:srgbClr val="293BBD"/>
                </a:solidFill>
              </a:rPr>
              <a:t>b</a:t>
            </a:r>
            <a:r>
              <a:rPr lang="it-IT" i="1" baseline="-25000" dirty="0" smtClean="0">
                <a:solidFill>
                  <a:srgbClr val="293BBD"/>
                </a:solidFill>
              </a:rPr>
              <a:t>1</a:t>
            </a:r>
            <a:endParaRPr lang="it-IT" i="1" dirty="0"/>
          </a:p>
        </p:txBody>
      </p:sp>
      <p:sp>
        <p:nvSpPr>
          <p:cNvPr id="29" name="Oval 86"/>
          <p:cNvSpPr>
            <a:spLocks noChangeArrowheads="1"/>
          </p:cNvSpPr>
          <p:nvPr/>
        </p:nvSpPr>
        <p:spPr bwMode="auto">
          <a:xfrm>
            <a:off x="7474946" y="3309915"/>
            <a:ext cx="357696" cy="344146"/>
          </a:xfrm>
          <a:prstGeom prst="ellipse">
            <a:avLst/>
          </a:prstGeom>
          <a:solidFill>
            <a:srgbClr val="FFF0C1"/>
          </a:solidFill>
          <a:ln w="9525">
            <a:solidFill>
              <a:srgbClr val="F6960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P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2" name="Oval 86"/>
          <p:cNvSpPr>
            <a:spLocks noChangeArrowheads="1"/>
          </p:cNvSpPr>
          <p:nvPr/>
        </p:nvSpPr>
        <p:spPr bwMode="auto">
          <a:xfrm>
            <a:off x="6934200" y="3999254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3" name="Oval 86"/>
          <p:cNvSpPr>
            <a:spLocks noChangeArrowheads="1"/>
          </p:cNvSpPr>
          <p:nvPr/>
        </p:nvSpPr>
        <p:spPr bwMode="auto">
          <a:xfrm>
            <a:off x="8024304" y="3999254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34" name="Connettore 1 33"/>
          <p:cNvCxnSpPr>
            <a:stCxn id="29" idx="4"/>
            <a:endCxn id="32" idx="0"/>
          </p:cNvCxnSpPr>
          <p:nvPr/>
        </p:nvCxnSpPr>
        <p:spPr bwMode="auto">
          <a:xfrm flipH="1">
            <a:off x="7113048" y="3654061"/>
            <a:ext cx="540746" cy="345193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5" name="Connettore 1 34"/>
          <p:cNvCxnSpPr>
            <a:stCxn id="29" idx="4"/>
            <a:endCxn id="33" idx="0"/>
          </p:cNvCxnSpPr>
          <p:nvPr/>
        </p:nvCxnSpPr>
        <p:spPr bwMode="auto">
          <a:xfrm>
            <a:off x="7653794" y="3654061"/>
            <a:ext cx="549358" cy="345193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6" name="Oval 86"/>
          <p:cNvSpPr>
            <a:spLocks noChangeArrowheads="1"/>
          </p:cNvSpPr>
          <p:nvPr/>
        </p:nvSpPr>
        <p:spPr bwMode="auto">
          <a:xfrm>
            <a:off x="7489196" y="3999254"/>
            <a:ext cx="357696" cy="344146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37" name="Connettore 1 36"/>
          <p:cNvCxnSpPr>
            <a:stCxn id="29" idx="4"/>
            <a:endCxn id="36" idx="0"/>
          </p:cNvCxnSpPr>
          <p:nvPr/>
        </p:nvCxnSpPr>
        <p:spPr bwMode="auto">
          <a:xfrm>
            <a:off x="7653794" y="3654061"/>
            <a:ext cx="14250" cy="345193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8" name="Oval 86"/>
          <p:cNvSpPr>
            <a:spLocks noChangeArrowheads="1"/>
          </p:cNvSpPr>
          <p:nvPr/>
        </p:nvSpPr>
        <p:spPr bwMode="auto">
          <a:xfrm>
            <a:off x="7204573" y="4582729"/>
            <a:ext cx="357696" cy="344146"/>
          </a:xfrm>
          <a:prstGeom prst="ellipse">
            <a:avLst/>
          </a:prstGeom>
          <a:noFill/>
          <a:ln w="19050">
            <a:solidFill>
              <a:srgbClr val="669900"/>
            </a:solidFill>
            <a:prstDash val="sysDash"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9" name="Oval 86"/>
          <p:cNvSpPr>
            <a:spLocks noChangeArrowheads="1"/>
          </p:cNvSpPr>
          <p:nvPr/>
        </p:nvSpPr>
        <p:spPr bwMode="auto">
          <a:xfrm>
            <a:off x="7779268" y="4582729"/>
            <a:ext cx="357696" cy="344146"/>
          </a:xfrm>
          <a:prstGeom prst="ellipse">
            <a:avLst/>
          </a:prstGeom>
          <a:noFill/>
          <a:ln w="19050">
            <a:solidFill>
              <a:srgbClr val="669900"/>
            </a:solidFill>
            <a:prstDash val="sysDash"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41" name="Connettore 1 40"/>
          <p:cNvCxnSpPr>
            <a:stCxn id="32" idx="4"/>
            <a:endCxn id="38" idx="0"/>
          </p:cNvCxnSpPr>
          <p:nvPr/>
        </p:nvCxnSpPr>
        <p:spPr bwMode="auto">
          <a:xfrm>
            <a:off x="7113048" y="4343400"/>
            <a:ext cx="270373" cy="239329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Connettore 1 41"/>
          <p:cNvCxnSpPr>
            <a:stCxn id="33" idx="4"/>
            <a:endCxn id="39" idx="0"/>
          </p:cNvCxnSpPr>
          <p:nvPr/>
        </p:nvCxnSpPr>
        <p:spPr bwMode="auto">
          <a:xfrm flipH="1">
            <a:off x="7958116" y="4343400"/>
            <a:ext cx="245036" cy="239329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3" name="Rettangolo 42"/>
          <p:cNvSpPr/>
          <p:nvPr/>
        </p:nvSpPr>
        <p:spPr>
          <a:xfrm>
            <a:off x="6817976" y="4510469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i="1" dirty="0" smtClean="0">
                <a:latin typeface="Arial" pitchFamily="34" charset="0"/>
              </a:rPr>
              <a:t>…</a:t>
            </a: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</p:txBody>
      </p:sp>
      <p:sp>
        <p:nvSpPr>
          <p:cNvPr id="52" name="Rettangolo 51"/>
          <p:cNvSpPr/>
          <p:nvPr/>
        </p:nvSpPr>
        <p:spPr>
          <a:xfrm>
            <a:off x="8080634" y="4518906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i="1" dirty="0" smtClean="0">
                <a:latin typeface="Arial" pitchFamily="34" charset="0"/>
              </a:rPr>
              <a:t>…</a:t>
            </a: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169202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iangolo isoscele 2"/>
          <p:cNvSpPr/>
          <p:nvPr/>
        </p:nvSpPr>
        <p:spPr bwMode="auto">
          <a:xfrm>
            <a:off x="1887151" y="541020"/>
            <a:ext cx="4099369" cy="4305923"/>
          </a:xfrm>
          <a:prstGeom prst="triangle">
            <a:avLst>
              <a:gd name="adj" fmla="val 38140"/>
            </a:avLst>
          </a:prstGeom>
          <a:solidFill>
            <a:schemeClr val="bg1">
              <a:lumMod val="95000"/>
            </a:schemeClr>
          </a:solidFill>
          <a:ln w="3175" cap="sq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riangolo isoscele 24"/>
          <p:cNvSpPr/>
          <p:nvPr/>
        </p:nvSpPr>
        <p:spPr bwMode="auto">
          <a:xfrm rot="1325190">
            <a:off x="4502103" y="3630271"/>
            <a:ext cx="1722439" cy="910488"/>
          </a:xfrm>
          <a:prstGeom prst="triangle">
            <a:avLst>
              <a:gd name="adj" fmla="val 29854"/>
            </a:avLst>
          </a:prstGeom>
          <a:solidFill>
            <a:schemeClr val="bg1">
              <a:lumMod val="65000"/>
              <a:alpha val="30000"/>
            </a:schemeClr>
          </a:solidFill>
          <a:ln w="12700" cap="sq" cmpd="sng" algn="ctr">
            <a:solidFill>
              <a:srgbClr val="6699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Triangolo isoscele 29"/>
          <p:cNvSpPr/>
          <p:nvPr/>
        </p:nvSpPr>
        <p:spPr bwMode="auto">
          <a:xfrm rot="20205917">
            <a:off x="1676854" y="3660280"/>
            <a:ext cx="1635864" cy="864724"/>
          </a:xfrm>
          <a:prstGeom prst="triangle">
            <a:avLst>
              <a:gd name="adj" fmla="val 48549"/>
            </a:avLst>
          </a:prstGeom>
          <a:solidFill>
            <a:schemeClr val="bg1">
              <a:lumMod val="65000"/>
              <a:alpha val="30000"/>
            </a:schemeClr>
          </a:solidFill>
          <a:ln w="12700" cap="sq" cmpd="sng" algn="ctr">
            <a:solidFill>
              <a:srgbClr val="6699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8" name="Connettore 1 77"/>
          <p:cNvCxnSpPr/>
          <p:nvPr/>
        </p:nvCxnSpPr>
        <p:spPr bwMode="auto">
          <a:xfrm flipH="1">
            <a:off x="1923975" y="4177264"/>
            <a:ext cx="2416430" cy="647481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7" name="Connettore 1 66"/>
          <p:cNvCxnSpPr/>
          <p:nvPr/>
        </p:nvCxnSpPr>
        <p:spPr bwMode="auto">
          <a:xfrm>
            <a:off x="3445022" y="4209812"/>
            <a:ext cx="2533878" cy="631766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6" name="Connettore 1 55"/>
          <p:cNvCxnSpPr/>
          <p:nvPr/>
        </p:nvCxnSpPr>
        <p:spPr bwMode="auto">
          <a:xfrm flipH="1">
            <a:off x="1879531" y="4170282"/>
            <a:ext cx="1556971" cy="660895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293BBD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How to draw P-nodes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1422400" y="4593085"/>
            <a:ext cx="385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i="1" dirty="0" smtClean="0">
                <a:latin typeface="Arial" pitchFamily="34" charset="0"/>
              </a:rPr>
              <a:t>s</a:t>
            </a:r>
            <a:r>
              <a:rPr lang="it-IT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</p:txBody>
      </p:sp>
      <p:sp>
        <p:nvSpPr>
          <p:cNvPr id="44" name="Rettangolo 43"/>
          <p:cNvSpPr/>
          <p:nvPr/>
        </p:nvSpPr>
        <p:spPr>
          <a:xfrm>
            <a:off x="6070485" y="4599519"/>
            <a:ext cx="3369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i="1" dirty="0" smtClean="0">
                <a:latin typeface="Arial" pitchFamily="34" charset="0"/>
              </a:rPr>
              <a:t>t</a:t>
            </a:r>
            <a:r>
              <a:rPr lang="it-IT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</p:txBody>
      </p:sp>
      <p:sp>
        <p:nvSpPr>
          <p:cNvPr id="55" name="Rettangolo 54"/>
          <p:cNvSpPr/>
          <p:nvPr/>
        </p:nvSpPr>
        <p:spPr>
          <a:xfrm>
            <a:off x="2447203" y="4104117"/>
            <a:ext cx="397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i="1" dirty="0" smtClean="0">
                <a:solidFill>
                  <a:srgbClr val="293BBD"/>
                </a:solidFill>
              </a:rPr>
              <a:t>b</a:t>
            </a:r>
            <a:r>
              <a:rPr lang="it-IT" i="1" baseline="-25000" dirty="0">
                <a:solidFill>
                  <a:srgbClr val="293BBD"/>
                </a:solidFill>
              </a:rPr>
              <a:t>2</a:t>
            </a:r>
            <a:endParaRPr lang="it-IT" i="1" dirty="0"/>
          </a:p>
        </p:txBody>
      </p:sp>
      <p:sp>
        <p:nvSpPr>
          <p:cNvPr id="57" name="Ovale 56"/>
          <p:cNvSpPr/>
          <p:nvPr/>
        </p:nvSpPr>
        <p:spPr>
          <a:xfrm>
            <a:off x="3368296" y="4133800"/>
            <a:ext cx="108000" cy="108000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74" name="Rettangolo 73"/>
          <p:cNvSpPr/>
          <p:nvPr/>
        </p:nvSpPr>
        <p:spPr>
          <a:xfrm>
            <a:off x="5168843" y="4202271"/>
            <a:ext cx="500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i="1" dirty="0" smtClean="0">
                <a:solidFill>
                  <a:srgbClr val="293BBD"/>
                </a:solidFill>
              </a:rPr>
              <a:t>b</a:t>
            </a:r>
            <a:r>
              <a:rPr lang="it-IT" i="1" baseline="-25000" dirty="0" smtClean="0">
                <a:solidFill>
                  <a:srgbClr val="293BBD"/>
                </a:solidFill>
              </a:rPr>
              <a:t>2</a:t>
            </a:r>
            <a:r>
              <a:rPr lang="el-GR" i="1" baseline="-25000" dirty="0" smtClean="0">
                <a:solidFill>
                  <a:srgbClr val="293BBD"/>
                </a:solidFill>
              </a:rPr>
              <a:t>Δ</a:t>
            </a:r>
            <a:endParaRPr lang="it-IT" i="1" dirty="0"/>
          </a:p>
        </p:txBody>
      </p:sp>
      <p:sp>
        <p:nvSpPr>
          <p:cNvPr id="76" name="Rettangolo 75"/>
          <p:cNvSpPr/>
          <p:nvPr/>
        </p:nvSpPr>
        <p:spPr>
          <a:xfrm>
            <a:off x="4497821" y="4465400"/>
            <a:ext cx="461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i="1" dirty="0" smtClean="0">
                <a:solidFill>
                  <a:srgbClr val="C00000"/>
                </a:solidFill>
              </a:rPr>
              <a:t>r </a:t>
            </a:r>
            <a:r>
              <a:rPr lang="it-IT" i="1" baseline="30000" dirty="0" smtClean="0">
                <a:solidFill>
                  <a:srgbClr val="C00000"/>
                </a:solidFill>
              </a:rPr>
              <a:t>-</a:t>
            </a:r>
            <a:r>
              <a:rPr lang="it-IT" i="1" baseline="-25000" dirty="0" smtClean="0">
                <a:solidFill>
                  <a:srgbClr val="C00000"/>
                </a:solidFill>
              </a:rPr>
              <a:t>2</a:t>
            </a:r>
            <a:endParaRPr lang="it-IT" i="1" dirty="0"/>
          </a:p>
        </p:txBody>
      </p:sp>
      <p:sp>
        <p:nvSpPr>
          <p:cNvPr id="77" name="Rettangolo 76"/>
          <p:cNvSpPr/>
          <p:nvPr/>
        </p:nvSpPr>
        <p:spPr>
          <a:xfrm>
            <a:off x="2959001" y="4450262"/>
            <a:ext cx="603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i="1" dirty="0" smtClean="0">
                <a:solidFill>
                  <a:srgbClr val="C00000"/>
                </a:solidFill>
              </a:rPr>
              <a:t>r </a:t>
            </a:r>
            <a:r>
              <a:rPr lang="it-IT" i="1" baseline="30000" dirty="0" smtClean="0">
                <a:solidFill>
                  <a:srgbClr val="C00000"/>
                </a:solidFill>
              </a:rPr>
              <a:t>+</a:t>
            </a:r>
            <a:r>
              <a:rPr lang="it-IT" i="1" baseline="-25000" dirty="0" smtClean="0">
                <a:solidFill>
                  <a:srgbClr val="C00000"/>
                </a:solidFill>
              </a:rPr>
              <a:t>2</a:t>
            </a:r>
            <a:r>
              <a:rPr lang="el-GR" i="1" baseline="-25000" dirty="0" smtClean="0">
                <a:solidFill>
                  <a:srgbClr val="C00000"/>
                </a:solidFill>
              </a:rPr>
              <a:t>Δ</a:t>
            </a:r>
            <a:endParaRPr lang="it-IT" i="1" dirty="0"/>
          </a:p>
        </p:txBody>
      </p:sp>
      <p:sp>
        <p:nvSpPr>
          <p:cNvPr id="83" name="Text Box 7"/>
          <p:cNvSpPr txBox="1">
            <a:spLocks noChangeArrowheads="1"/>
          </p:cNvSpPr>
          <p:nvPr/>
        </p:nvSpPr>
        <p:spPr bwMode="auto">
          <a:xfrm>
            <a:off x="457200" y="5134366"/>
            <a:ext cx="8229600" cy="1305165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2800" dirty="0">
                <a:latin typeface="Arial" pitchFamily="34" charset="0"/>
              </a:rPr>
              <a:t>The drawing is contained in a triangle that respects the third invariant (</a:t>
            </a:r>
            <a:r>
              <a:rPr lang="en-US" sz="2800" b="1" i="1" dirty="0" smtClean="0">
                <a:latin typeface="Arial" pitchFamily="34" charset="0"/>
              </a:rPr>
              <a:t>I3.</a:t>
            </a:r>
            <a:r>
              <a:rPr lang="en-US" sz="2800" dirty="0" smtClean="0">
                <a:latin typeface="Arial" pitchFamily="34" charset="0"/>
              </a:rPr>
              <a:t>)</a:t>
            </a:r>
            <a:endParaRPr lang="en-US" sz="2800" i="1" dirty="0">
              <a:latin typeface="Arial" pitchFamily="34" charset="0"/>
            </a:endParaRPr>
          </a:p>
        </p:txBody>
      </p:sp>
      <p:cxnSp>
        <p:nvCxnSpPr>
          <p:cNvPr id="113" name="Connettore 1 112"/>
          <p:cNvCxnSpPr>
            <a:stCxn id="31" idx="6"/>
            <a:endCxn id="40" idx="2"/>
          </p:cNvCxnSpPr>
          <p:nvPr/>
        </p:nvCxnSpPr>
        <p:spPr bwMode="auto">
          <a:xfrm>
            <a:off x="1949990" y="4831176"/>
            <a:ext cx="3992276" cy="8147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293BBD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9" name="Rettangolo 28"/>
          <p:cNvSpPr/>
          <p:nvPr/>
        </p:nvSpPr>
        <p:spPr>
          <a:xfrm>
            <a:off x="558955" y="2058003"/>
            <a:ext cx="4163319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el-GR" sz="2000" b="1" i="1" dirty="0">
                <a:solidFill>
                  <a:srgbClr val="669900"/>
                </a:solidFill>
                <a:latin typeface="Arial" pitchFamily="34" charset="0"/>
              </a:rPr>
              <a:t>β</a:t>
            </a:r>
            <a:r>
              <a:rPr lang="en-US" sz="2000" b="1" i="1" baseline="-25000" dirty="0" smtClean="0">
                <a:solidFill>
                  <a:srgbClr val="669900"/>
                </a:solidFill>
                <a:latin typeface="Arial" pitchFamily="34" charset="0"/>
              </a:rPr>
              <a:t>µ </a:t>
            </a:r>
            <a:r>
              <a:rPr lang="it-IT" sz="2000" b="1" i="1" dirty="0" smtClean="0">
                <a:solidFill>
                  <a:srgbClr val="669900"/>
                </a:solidFill>
                <a:latin typeface="Arial" pitchFamily="34" charset="0"/>
              </a:rPr>
              <a:t>&lt; </a:t>
            </a:r>
            <a:r>
              <a:rPr lang="en-US" sz="2000" b="1" i="1" dirty="0">
                <a:solidFill>
                  <a:srgbClr val="669900"/>
                </a:solidFill>
                <a:latin typeface="Arial" pitchFamily="34" charset="0"/>
              </a:rPr>
              <a:t>[</a:t>
            </a:r>
            <a:r>
              <a:rPr lang="el-GR" sz="2000" b="1" i="1" dirty="0" smtClean="0">
                <a:solidFill>
                  <a:srgbClr val="669900"/>
                </a:solidFill>
                <a:latin typeface="Arial" pitchFamily="34" charset="0"/>
              </a:rPr>
              <a:t>Δ</a:t>
            </a:r>
            <a:r>
              <a:rPr lang="it-IT" sz="2000" b="1" i="1" dirty="0" smtClean="0">
                <a:solidFill>
                  <a:srgbClr val="669900"/>
                </a:solidFill>
                <a:latin typeface="Arial" pitchFamily="34" charset="0"/>
              </a:rPr>
              <a:t>*(</a:t>
            </a:r>
            <a:r>
              <a:rPr lang="it-IT" sz="2000" b="1" i="1" dirty="0">
                <a:solidFill>
                  <a:srgbClr val="669900"/>
                </a:solidFill>
                <a:latin typeface="Arial" pitchFamily="34" charset="0"/>
              </a:rPr>
              <a:t>s</a:t>
            </a:r>
            <a:r>
              <a:rPr lang="it-IT" sz="2000" b="1" i="1" baseline="-25000" dirty="0">
                <a:solidFill>
                  <a:srgbClr val="66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r>
              <a:rPr lang="it-IT" sz="2000" b="1" i="1" dirty="0">
                <a:solidFill>
                  <a:srgbClr val="669900"/>
                </a:solidFill>
                <a:latin typeface="Arial" pitchFamily="34" charset="0"/>
              </a:rPr>
              <a:t>)+1]</a:t>
            </a:r>
            <a:r>
              <a:rPr lang="el-GR" sz="2000" b="1" i="1" dirty="0">
                <a:solidFill>
                  <a:srgbClr val="669900"/>
                </a:solidFill>
                <a:latin typeface="Arial" pitchFamily="34" charset="0"/>
              </a:rPr>
              <a:t> </a:t>
            </a:r>
            <a:r>
              <a:rPr lang="el-GR" sz="2000" b="1" i="1" dirty="0" smtClean="0">
                <a:solidFill>
                  <a:srgbClr val="669900"/>
                </a:solidFill>
                <a:latin typeface="Arial" pitchFamily="34" charset="0"/>
              </a:rPr>
              <a:t>α</a:t>
            </a:r>
            <a:r>
              <a:rPr lang="it-IT" sz="2000" b="1" i="1" dirty="0" smtClean="0">
                <a:solidFill>
                  <a:srgbClr val="669900"/>
                </a:solidFill>
                <a:latin typeface="Arial" pitchFamily="34" charset="0"/>
              </a:rPr>
              <a:t> + </a:t>
            </a:r>
            <a:r>
              <a:rPr lang="el-GR" sz="2000" b="1" i="1" dirty="0" smtClean="0">
                <a:solidFill>
                  <a:srgbClr val="669900"/>
                </a:solidFill>
                <a:latin typeface="Arial" pitchFamily="34" charset="0"/>
              </a:rPr>
              <a:t>α</a:t>
            </a:r>
            <a:r>
              <a:rPr lang="it-IT" sz="2000" b="1" i="1" dirty="0" smtClean="0">
                <a:solidFill>
                  <a:srgbClr val="669900"/>
                </a:solidFill>
                <a:latin typeface="Arial" pitchFamily="34" charset="0"/>
              </a:rPr>
              <a:t> &lt; </a:t>
            </a:r>
            <a:r>
              <a:rPr lang="en-US" sz="2000" b="1" i="1" dirty="0">
                <a:solidFill>
                  <a:srgbClr val="669900"/>
                </a:solidFill>
                <a:latin typeface="Arial" pitchFamily="34" charset="0"/>
              </a:rPr>
              <a:t>[</a:t>
            </a:r>
            <a:r>
              <a:rPr lang="el-GR" sz="2000" b="1" i="1" dirty="0">
                <a:solidFill>
                  <a:srgbClr val="669900"/>
                </a:solidFill>
                <a:latin typeface="Arial" pitchFamily="34" charset="0"/>
              </a:rPr>
              <a:t>Δ</a:t>
            </a:r>
            <a:r>
              <a:rPr lang="it-IT" sz="2000" b="1" i="1" dirty="0">
                <a:solidFill>
                  <a:srgbClr val="669900"/>
                </a:solidFill>
                <a:latin typeface="Arial" pitchFamily="34" charset="0"/>
              </a:rPr>
              <a:t>(s</a:t>
            </a:r>
            <a:r>
              <a:rPr lang="it-IT" sz="2000" b="1" i="1" baseline="-25000" dirty="0">
                <a:solidFill>
                  <a:srgbClr val="66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r>
              <a:rPr lang="it-IT" sz="2000" b="1" i="1" dirty="0">
                <a:solidFill>
                  <a:srgbClr val="669900"/>
                </a:solidFill>
                <a:latin typeface="Arial" pitchFamily="34" charset="0"/>
              </a:rPr>
              <a:t>)+1]</a:t>
            </a:r>
            <a:r>
              <a:rPr lang="el-GR" sz="2000" b="1" i="1" dirty="0">
                <a:solidFill>
                  <a:srgbClr val="669900"/>
                </a:solidFill>
                <a:latin typeface="Arial" pitchFamily="34" charset="0"/>
              </a:rPr>
              <a:t> α</a:t>
            </a:r>
            <a:r>
              <a:rPr lang="it-IT" sz="2000" b="1" i="1" dirty="0">
                <a:solidFill>
                  <a:srgbClr val="669900"/>
                </a:solidFill>
                <a:latin typeface="Arial" pitchFamily="34" charset="0"/>
              </a:rPr>
              <a:t> </a:t>
            </a:r>
            <a:endParaRPr lang="it-IT" sz="2000" b="1" baseline="-25000" dirty="0"/>
          </a:p>
        </p:txBody>
      </p:sp>
      <p:sp>
        <p:nvSpPr>
          <p:cNvPr id="32" name="Rettangolo 31"/>
          <p:cNvSpPr/>
          <p:nvPr/>
        </p:nvSpPr>
        <p:spPr>
          <a:xfrm>
            <a:off x="558955" y="2632782"/>
            <a:ext cx="403187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el-GR" sz="2000" b="1" i="1" dirty="0" smtClean="0">
                <a:solidFill>
                  <a:srgbClr val="669900"/>
                </a:solidFill>
                <a:latin typeface="Arial" pitchFamily="34" charset="0"/>
              </a:rPr>
              <a:t>γ</a:t>
            </a:r>
            <a:r>
              <a:rPr lang="en-US" sz="2000" b="1" i="1" baseline="-25000" dirty="0" smtClean="0">
                <a:solidFill>
                  <a:srgbClr val="669900"/>
                </a:solidFill>
                <a:latin typeface="Arial" pitchFamily="34" charset="0"/>
              </a:rPr>
              <a:t>µ </a:t>
            </a:r>
            <a:r>
              <a:rPr lang="en-US" sz="2000" b="1" i="1" dirty="0">
                <a:solidFill>
                  <a:srgbClr val="669900"/>
                </a:solidFill>
                <a:latin typeface="Arial" pitchFamily="34" charset="0"/>
              </a:rPr>
              <a:t>&lt; [</a:t>
            </a:r>
            <a:r>
              <a:rPr lang="el-GR" sz="2000" b="1" i="1" dirty="0">
                <a:solidFill>
                  <a:srgbClr val="669900"/>
                </a:solidFill>
                <a:latin typeface="Arial" pitchFamily="34" charset="0"/>
              </a:rPr>
              <a:t>Δ</a:t>
            </a:r>
            <a:r>
              <a:rPr lang="it-IT" sz="2000" b="1" i="1" dirty="0" smtClean="0">
                <a:solidFill>
                  <a:srgbClr val="669900"/>
                </a:solidFill>
                <a:latin typeface="Arial" pitchFamily="34" charset="0"/>
              </a:rPr>
              <a:t>*(t</a:t>
            </a:r>
            <a:r>
              <a:rPr lang="it-IT" sz="2000" b="1" i="1" baseline="-25000" dirty="0" smtClean="0">
                <a:solidFill>
                  <a:srgbClr val="66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r>
              <a:rPr lang="it-IT" sz="2000" b="1" i="1" dirty="0">
                <a:solidFill>
                  <a:srgbClr val="669900"/>
                </a:solidFill>
                <a:latin typeface="Arial" pitchFamily="34" charset="0"/>
              </a:rPr>
              <a:t>)+1]</a:t>
            </a:r>
            <a:r>
              <a:rPr lang="el-GR" sz="2000" b="1" i="1" dirty="0">
                <a:solidFill>
                  <a:srgbClr val="669900"/>
                </a:solidFill>
                <a:latin typeface="Arial" pitchFamily="34" charset="0"/>
              </a:rPr>
              <a:t> α</a:t>
            </a:r>
            <a:r>
              <a:rPr lang="it-IT" sz="2000" b="1" i="1" dirty="0">
                <a:solidFill>
                  <a:srgbClr val="669900"/>
                </a:solidFill>
                <a:latin typeface="Arial" pitchFamily="34" charset="0"/>
              </a:rPr>
              <a:t> + </a:t>
            </a:r>
            <a:r>
              <a:rPr lang="el-GR" sz="2000" b="1" i="1" dirty="0">
                <a:solidFill>
                  <a:srgbClr val="669900"/>
                </a:solidFill>
                <a:latin typeface="Arial" pitchFamily="34" charset="0"/>
              </a:rPr>
              <a:t>α</a:t>
            </a:r>
            <a:r>
              <a:rPr lang="it-IT" sz="2000" b="1" i="1" dirty="0">
                <a:solidFill>
                  <a:srgbClr val="669900"/>
                </a:solidFill>
                <a:latin typeface="Arial" pitchFamily="34" charset="0"/>
              </a:rPr>
              <a:t> &lt; </a:t>
            </a:r>
            <a:r>
              <a:rPr lang="en-US" sz="2000" b="1" i="1" dirty="0">
                <a:solidFill>
                  <a:srgbClr val="669900"/>
                </a:solidFill>
                <a:latin typeface="Arial" pitchFamily="34" charset="0"/>
              </a:rPr>
              <a:t>[</a:t>
            </a:r>
            <a:r>
              <a:rPr lang="el-GR" sz="2000" b="1" i="1" dirty="0">
                <a:solidFill>
                  <a:srgbClr val="669900"/>
                </a:solidFill>
                <a:latin typeface="Arial" pitchFamily="34" charset="0"/>
              </a:rPr>
              <a:t>Δ</a:t>
            </a:r>
            <a:r>
              <a:rPr lang="it-IT" sz="2000" b="1" i="1" dirty="0" smtClean="0">
                <a:solidFill>
                  <a:srgbClr val="669900"/>
                </a:solidFill>
                <a:latin typeface="Arial" pitchFamily="34" charset="0"/>
              </a:rPr>
              <a:t>(t</a:t>
            </a:r>
            <a:r>
              <a:rPr lang="it-IT" sz="2000" b="1" i="1" baseline="-25000" dirty="0" smtClean="0">
                <a:solidFill>
                  <a:srgbClr val="66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r>
              <a:rPr lang="it-IT" sz="2000" b="1" i="1" dirty="0">
                <a:solidFill>
                  <a:srgbClr val="669900"/>
                </a:solidFill>
                <a:latin typeface="Arial" pitchFamily="34" charset="0"/>
              </a:rPr>
              <a:t>)+1]</a:t>
            </a:r>
            <a:r>
              <a:rPr lang="el-GR" sz="2000" b="1" i="1" dirty="0">
                <a:solidFill>
                  <a:srgbClr val="669900"/>
                </a:solidFill>
                <a:latin typeface="Arial" pitchFamily="34" charset="0"/>
              </a:rPr>
              <a:t> α</a:t>
            </a:r>
            <a:r>
              <a:rPr lang="it-IT" sz="2000" b="1" i="1" dirty="0">
                <a:solidFill>
                  <a:srgbClr val="669900"/>
                </a:solidFill>
                <a:latin typeface="Arial" pitchFamily="34" charset="0"/>
              </a:rPr>
              <a:t> </a:t>
            </a:r>
            <a:endParaRPr lang="it-IT" sz="2000" b="1" baseline="-25000" dirty="0"/>
          </a:p>
        </p:txBody>
      </p:sp>
      <p:sp>
        <p:nvSpPr>
          <p:cNvPr id="4" name="Arco 3"/>
          <p:cNvSpPr/>
          <p:nvPr/>
        </p:nvSpPr>
        <p:spPr bwMode="auto">
          <a:xfrm>
            <a:off x="1435100" y="4342776"/>
            <a:ext cx="971725" cy="914400"/>
          </a:xfrm>
          <a:prstGeom prst="arc">
            <a:avLst>
              <a:gd name="adj1" fmla="val 17351728"/>
              <a:gd name="adj2" fmla="val 20200937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Ovale 30"/>
          <p:cNvSpPr/>
          <p:nvPr/>
        </p:nvSpPr>
        <p:spPr>
          <a:xfrm>
            <a:off x="1791724" y="4752043"/>
            <a:ext cx="158266" cy="158266"/>
          </a:xfrm>
          <a:prstGeom prst="ellipse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959266" y="4437886"/>
            <a:ext cx="274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1" dirty="0">
                <a:solidFill>
                  <a:srgbClr val="669900"/>
                </a:solidFill>
                <a:latin typeface="Arial" pitchFamily="34" charset="0"/>
              </a:rPr>
              <a:t>*</a:t>
            </a:r>
            <a:endParaRPr lang="it-IT" dirty="0"/>
          </a:p>
        </p:txBody>
      </p:sp>
      <p:sp>
        <p:nvSpPr>
          <p:cNvPr id="6" name="Arco 5"/>
          <p:cNvSpPr/>
          <p:nvPr/>
        </p:nvSpPr>
        <p:spPr bwMode="auto">
          <a:xfrm rot="18039226">
            <a:off x="5556216" y="4401017"/>
            <a:ext cx="891055" cy="903439"/>
          </a:xfrm>
          <a:prstGeom prst="arc">
            <a:avLst>
              <a:gd name="adj1" fmla="val 15863314"/>
              <a:gd name="adj2" fmla="val 17832701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1" name="Connettore 1 60"/>
          <p:cNvCxnSpPr>
            <a:stCxn id="25" idx="2"/>
          </p:cNvCxnSpPr>
          <p:nvPr/>
        </p:nvCxnSpPr>
        <p:spPr bwMode="auto">
          <a:xfrm>
            <a:off x="4394127" y="4183528"/>
            <a:ext cx="1612248" cy="665591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293BBD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1" name="Ovale 80"/>
          <p:cNvSpPr/>
          <p:nvPr/>
        </p:nvSpPr>
        <p:spPr>
          <a:xfrm>
            <a:off x="4332657" y="4107882"/>
            <a:ext cx="108000" cy="108000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40" name="Ovale 39"/>
          <p:cNvSpPr/>
          <p:nvPr/>
        </p:nvSpPr>
        <p:spPr>
          <a:xfrm>
            <a:off x="5942266" y="4760190"/>
            <a:ext cx="158266" cy="158266"/>
          </a:xfrm>
          <a:prstGeom prst="ellipse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4" name="Rettangolo 33"/>
          <p:cNvSpPr/>
          <p:nvPr/>
        </p:nvSpPr>
        <p:spPr>
          <a:xfrm>
            <a:off x="5609961" y="4477532"/>
            <a:ext cx="274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1" dirty="0">
                <a:solidFill>
                  <a:srgbClr val="669900"/>
                </a:solidFill>
                <a:latin typeface="Arial" pitchFamily="34" charset="0"/>
              </a:rPr>
              <a:t>*</a:t>
            </a:r>
            <a:endParaRPr lang="it-IT" dirty="0"/>
          </a:p>
        </p:txBody>
      </p:sp>
      <p:sp>
        <p:nvSpPr>
          <p:cNvPr id="35" name="Rettangolo 34"/>
          <p:cNvSpPr/>
          <p:nvPr/>
        </p:nvSpPr>
        <p:spPr>
          <a:xfrm>
            <a:off x="3675921" y="4800600"/>
            <a:ext cx="397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i="1" dirty="0" smtClean="0">
                <a:solidFill>
                  <a:srgbClr val="293BBD"/>
                </a:solidFill>
              </a:rPr>
              <a:t>b</a:t>
            </a:r>
            <a:r>
              <a:rPr lang="it-IT" i="1" baseline="-25000" dirty="0" smtClean="0">
                <a:solidFill>
                  <a:srgbClr val="293BBD"/>
                </a:solidFill>
              </a:rPr>
              <a:t>1</a:t>
            </a:r>
            <a:endParaRPr lang="it-IT" i="1" dirty="0"/>
          </a:p>
        </p:txBody>
      </p:sp>
      <p:sp>
        <p:nvSpPr>
          <p:cNvPr id="36" name="Oval 86"/>
          <p:cNvSpPr>
            <a:spLocks noChangeArrowheads="1"/>
          </p:cNvSpPr>
          <p:nvPr/>
        </p:nvSpPr>
        <p:spPr bwMode="auto">
          <a:xfrm>
            <a:off x="7474946" y="3309915"/>
            <a:ext cx="357696" cy="344146"/>
          </a:xfrm>
          <a:prstGeom prst="ellipse">
            <a:avLst/>
          </a:prstGeom>
          <a:solidFill>
            <a:srgbClr val="FFF0C1"/>
          </a:solidFill>
          <a:ln w="9525">
            <a:solidFill>
              <a:srgbClr val="F6960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P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7" name="Oval 86"/>
          <p:cNvSpPr>
            <a:spLocks noChangeArrowheads="1"/>
          </p:cNvSpPr>
          <p:nvPr/>
        </p:nvSpPr>
        <p:spPr bwMode="auto">
          <a:xfrm>
            <a:off x="6934200" y="3999254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8" name="Oval 86"/>
          <p:cNvSpPr>
            <a:spLocks noChangeArrowheads="1"/>
          </p:cNvSpPr>
          <p:nvPr/>
        </p:nvSpPr>
        <p:spPr bwMode="auto">
          <a:xfrm>
            <a:off x="8024304" y="3999254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39" name="Connettore 1 38"/>
          <p:cNvCxnSpPr>
            <a:stCxn id="36" idx="4"/>
            <a:endCxn id="37" idx="0"/>
          </p:cNvCxnSpPr>
          <p:nvPr/>
        </p:nvCxnSpPr>
        <p:spPr bwMode="auto">
          <a:xfrm flipH="1">
            <a:off x="7113048" y="3654061"/>
            <a:ext cx="540746" cy="345193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1" name="Connettore 1 40"/>
          <p:cNvCxnSpPr>
            <a:stCxn id="36" idx="4"/>
            <a:endCxn id="38" idx="0"/>
          </p:cNvCxnSpPr>
          <p:nvPr/>
        </p:nvCxnSpPr>
        <p:spPr bwMode="auto">
          <a:xfrm>
            <a:off x="7653794" y="3654061"/>
            <a:ext cx="549358" cy="345193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2" name="Oval 86"/>
          <p:cNvSpPr>
            <a:spLocks noChangeArrowheads="1"/>
          </p:cNvSpPr>
          <p:nvPr/>
        </p:nvSpPr>
        <p:spPr bwMode="auto">
          <a:xfrm>
            <a:off x="7489196" y="3999254"/>
            <a:ext cx="357696" cy="344146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43" name="Connettore 1 42"/>
          <p:cNvCxnSpPr>
            <a:stCxn id="36" idx="4"/>
            <a:endCxn id="42" idx="0"/>
          </p:cNvCxnSpPr>
          <p:nvPr/>
        </p:nvCxnSpPr>
        <p:spPr bwMode="auto">
          <a:xfrm>
            <a:off x="7653794" y="3654061"/>
            <a:ext cx="14250" cy="345193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2" name="Oval 86"/>
          <p:cNvSpPr>
            <a:spLocks noChangeArrowheads="1"/>
          </p:cNvSpPr>
          <p:nvPr/>
        </p:nvSpPr>
        <p:spPr bwMode="auto">
          <a:xfrm>
            <a:off x="7204573" y="4582729"/>
            <a:ext cx="357696" cy="344146"/>
          </a:xfrm>
          <a:prstGeom prst="ellipse">
            <a:avLst/>
          </a:prstGeom>
          <a:noFill/>
          <a:ln w="19050">
            <a:solidFill>
              <a:srgbClr val="669900"/>
            </a:solidFill>
            <a:prstDash val="sysDash"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3" name="Oval 86"/>
          <p:cNvSpPr>
            <a:spLocks noChangeArrowheads="1"/>
          </p:cNvSpPr>
          <p:nvPr/>
        </p:nvSpPr>
        <p:spPr bwMode="auto">
          <a:xfrm>
            <a:off x="7779268" y="4582729"/>
            <a:ext cx="357696" cy="344146"/>
          </a:xfrm>
          <a:prstGeom prst="ellipse">
            <a:avLst/>
          </a:prstGeom>
          <a:noFill/>
          <a:ln w="19050">
            <a:solidFill>
              <a:srgbClr val="669900"/>
            </a:solidFill>
            <a:prstDash val="sysDash"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54" name="Connettore 1 53"/>
          <p:cNvCxnSpPr>
            <a:stCxn id="37" idx="4"/>
            <a:endCxn id="52" idx="0"/>
          </p:cNvCxnSpPr>
          <p:nvPr/>
        </p:nvCxnSpPr>
        <p:spPr bwMode="auto">
          <a:xfrm>
            <a:off x="7113048" y="4343400"/>
            <a:ext cx="270373" cy="239329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8" name="Connettore 1 57"/>
          <p:cNvCxnSpPr>
            <a:stCxn id="38" idx="4"/>
            <a:endCxn id="53" idx="0"/>
          </p:cNvCxnSpPr>
          <p:nvPr/>
        </p:nvCxnSpPr>
        <p:spPr bwMode="auto">
          <a:xfrm flipH="1">
            <a:off x="7958116" y="4343400"/>
            <a:ext cx="245036" cy="239329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9" name="Rettangolo 58"/>
          <p:cNvSpPr/>
          <p:nvPr/>
        </p:nvSpPr>
        <p:spPr>
          <a:xfrm>
            <a:off x="6817976" y="4510469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i="1" dirty="0" smtClean="0">
                <a:latin typeface="Arial" pitchFamily="34" charset="0"/>
              </a:rPr>
              <a:t>…</a:t>
            </a: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</p:txBody>
      </p:sp>
      <p:sp>
        <p:nvSpPr>
          <p:cNvPr id="60" name="Rettangolo 59"/>
          <p:cNvSpPr/>
          <p:nvPr/>
        </p:nvSpPr>
        <p:spPr>
          <a:xfrm>
            <a:off x="8080634" y="4518906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i="1" dirty="0" smtClean="0">
                <a:latin typeface="Arial" pitchFamily="34" charset="0"/>
              </a:rPr>
              <a:t>…</a:t>
            </a: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63406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How to draw S*-nodes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82250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Arco 25"/>
          <p:cNvSpPr/>
          <p:nvPr/>
        </p:nvSpPr>
        <p:spPr bwMode="auto">
          <a:xfrm rot="449942">
            <a:off x="3427204" y="3401542"/>
            <a:ext cx="1124329" cy="1070984"/>
          </a:xfrm>
          <a:prstGeom prst="arc">
            <a:avLst>
              <a:gd name="adj1" fmla="val 10707940"/>
              <a:gd name="adj2" fmla="val 30966"/>
            </a:avLst>
          </a:prstGeom>
          <a:solidFill>
            <a:srgbClr val="669900">
              <a:alpha val="30000"/>
            </a:srgb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Arco 21"/>
          <p:cNvSpPr/>
          <p:nvPr/>
        </p:nvSpPr>
        <p:spPr bwMode="auto">
          <a:xfrm rot="1613536">
            <a:off x="4514427" y="3637035"/>
            <a:ext cx="1592995" cy="1511969"/>
          </a:xfrm>
          <a:prstGeom prst="arc">
            <a:avLst>
              <a:gd name="adj1" fmla="val 10707940"/>
              <a:gd name="adj2" fmla="val 278216"/>
            </a:avLst>
          </a:prstGeom>
          <a:solidFill>
            <a:srgbClr val="669900">
              <a:alpha val="30000"/>
            </a:srgb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How to draw S*-nodes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Oval 86"/>
          <p:cNvSpPr>
            <a:spLocks noChangeArrowheads="1"/>
          </p:cNvSpPr>
          <p:nvPr/>
        </p:nvSpPr>
        <p:spPr bwMode="auto">
          <a:xfrm>
            <a:off x="7567104" y="3394059"/>
            <a:ext cx="357696" cy="34414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S*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" name="Oval 86"/>
          <p:cNvSpPr>
            <a:spLocks noChangeArrowheads="1"/>
          </p:cNvSpPr>
          <p:nvPr/>
        </p:nvSpPr>
        <p:spPr bwMode="auto">
          <a:xfrm>
            <a:off x="7019650" y="3985260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6" name="Connettore 1 5"/>
          <p:cNvCxnSpPr>
            <a:endCxn id="5" idx="0"/>
          </p:cNvCxnSpPr>
          <p:nvPr/>
        </p:nvCxnSpPr>
        <p:spPr bwMode="auto">
          <a:xfrm flipH="1">
            <a:off x="7198498" y="3738205"/>
            <a:ext cx="547454" cy="247055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Oval 86"/>
          <p:cNvSpPr>
            <a:spLocks noChangeArrowheads="1"/>
          </p:cNvSpPr>
          <p:nvPr/>
        </p:nvSpPr>
        <p:spPr bwMode="auto">
          <a:xfrm>
            <a:off x="7567104" y="4009121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8" name="Connettore 1 7"/>
          <p:cNvCxnSpPr>
            <a:stCxn id="3" idx="4"/>
            <a:endCxn id="7" idx="0"/>
          </p:cNvCxnSpPr>
          <p:nvPr/>
        </p:nvCxnSpPr>
        <p:spPr bwMode="auto">
          <a:xfrm>
            <a:off x="7745952" y="3738205"/>
            <a:ext cx="0" cy="270916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Oval 86"/>
          <p:cNvSpPr>
            <a:spLocks noChangeArrowheads="1"/>
          </p:cNvSpPr>
          <p:nvPr/>
        </p:nvSpPr>
        <p:spPr bwMode="auto">
          <a:xfrm>
            <a:off x="8100504" y="4009121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0" name="Connettore 1 9"/>
          <p:cNvCxnSpPr>
            <a:stCxn id="3" idx="4"/>
            <a:endCxn id="9" idx="0"/>
          </p:cNvCxnSpPr>
          <p:nvPr/>
        </p:nvCxnSpPr>
        <p:spPr bwMode="auto">
          <a:xfrm>
            <a:off x="7745952" y="3738205"/>
            <a:ext cx="533400" cy="270916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Rettangolo 10"/>
          <p:cNvSpPr/>
          <p:nvPr/>
        </p:nvSpPr>
        <p:spPr>
          <a:xfrm>
            <a:off x="1883154" y="4593085"/>
            <a:ext cx="385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i="1" dirty="0" smtClean="0">
                <a:latin typeface="Arial" pitchFamily="34" charset="0"/>
              </a:rPr>
              <a:t>s</a:t>
            </a:r>
            <a:r>
              <a:rPr lang="it-IT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6070485" y="4599519"/>
            <a:ext cx="3369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i="1" dirty="0" smtClean="0">
                <a:latin typeface="Arial" pitchFamily="34" charset="0"/>
              </a:rPr>
              <a:t>t</a:t>
            </a:r>
            <a:r>
              <a:rPr lang="it-IT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</p:txBody>
      </p:sp>
      <p:sp>
        <p:nvSpPr>
          <p:cNvPr id="15" name="Ovale 14"/>
          <p:cNvSpPr/>
          <p:nvPr/>
        </p:nvSpPr>
        <p:spPr>
          <a:xfrm>
            <a:off x="2300103" y="4742518"/>
            <a:ext cx="158266" cy="158266"/>
          </a:xfrm>
          <a:prstGeom prst="ellipse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6" name="Ovale 15"/>
          <p:cNvSpPr/>
          <p:nvPr/>
        </p:nvSpPr>
        <p:spPr>
          <a:xfrm>
            <a:off x="5899634" y="4743450"/>
            <a:ext cx="158266" cy="158266"/>
          </a:xfrm>
          <a:prstGeom prst="ellipse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cxnSp>
        <p:nvCxnSpPr>
          <p:cNvPr id="18" name="Connettore 1 17"/>
          <p:cNvCxnSpPr>
            <a:stCxn id="15" idx="3"/>
          </p:cNvCxnSpPr>
          <p:nvPr/>
        </p:nvCxnSpPr>
        <p:spPr bwMode="auto">
          <a:xfrm flipH="1">
            <a:off x="1752601" y="4877606"/>
            <a:ext cx="570680" cy="368244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Connettore 1 18"/>
          <p:cNvCxnSpPr>
            <a:stCxn id="16" idx="5"/>
          </p:cNvCxnSpPr>
          <p:nvPr/>
        </p:nvCxnSpPr>
        <p:spPr bwMode="auto">
          <a:xfrm>
            <a:off x="6034722" y="4878538"/>
            <a:ext cx="372715" cy="30306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4" name="Ovale 23"/>
          <p:cNvSpPr/>
          <p:nvPr/>
        </p:nvSpPr>
        <p:spPr>
          <a:xfrm>
            <a:off x="3370234" y="3836383"/>
            <a:ext cx="108000" cy="108000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5" name="Ovale 24"/>
          <p:cNvSpPr/>
          <p:nvPr/>
        </p:nvSpPr>
        <p:spPr>
          <a:xfrm>
            <a:off x="4529648" y="3972644"/>
            <a:ext cx="108000" cy="108000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cxnSp>
        <p:nvCxnSpPr>
          <p:cNvPr id="27" name="Connettore 1 26"/>
          <p:cNvCxnSpPr>
            <a:stCxn id="25" idx="3"/>
            <a:endCxn id="15" idx="7"/>
          </p:cNvCxnSpPr>
          <p:nvPr/>
        </p:nvCxnSpPr>
        <p:spPr bwMode="auto">
          <a:xfrm flipH="1">
            <a:off x="2435191" y="4064828"/>
            <a:ext cx="2110273" cy="70086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rgbClr val="6699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Connettore 1 28"/>
          <p:cNvCxnSpPr>
            <a:stCxn id="24" idx="5"/>
            <a:endCxn id="16" idx="1"/>
          </p:cNvCxnSpPr>
          <p:nvPr/>
        </p:nvCxnSpPr>
        <p:spPr bwMode="auto">
          <a:xfrm>
            <a:off x="3462418" y="3928567"/>
            <a:ext cx="2460394" cy="838061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rgbClr val="6699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23" name="Oval 86"/>
          <p:cNvSpPr>
            <a:spLocks noChangeArrowheads="1"/>
          </p:cNvSpPr>
          <p:nvPr/>
        </p:nvSpPr>
        <p:spPr bwMode="auto">
          <a:xfrm>
            <a:off x="6520212" y="3986261"/>
            <a:ext cx="357696" cy="344146"/>
          </a:xfrm>
          <a:prstGeom prst="ellipse">
            <a:avLst/>
          </a:prstGeom>
          <a:solidFill>
            <a:schemeClr val="bg1">
              <a:alpha val="3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28" name="Connettore 1 27"/>
          <p:cNvCxnSpPr>
            <a:stCxn id="3" idx="4"/>
            <a:endCxn id="23" idx="0"/>
          </p:cNvCxnSpPr>
          <p:nvPr/>
        </p:nvCxnSpPr>
        <p:spPr bwMode="auto">
          <a:xfrm flipH="1">
            <a:off x="6699060" y="3738205"/>
            <a:ext cx="1046892" cy="248056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28276092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Arco 40"/>
          <p:cNvSpPr/>
          <p:nvPr/>
        </p:nvSpPr>
        <p:spPr bwMode="auto">
          <a:xfrm rot="449942">
            <a:off x="3292775" y="1516588"/>
            <a:ext cx="1124329" cy="1070984"/>
          </a:xfrm>
          <a:prstGeom prst="arc">
            <a:avLst>
              <a:gd name="adj1" fmla="val 10707940"/>
              <a:gd name="adj2" fmla="val 30966"/>
            </a:avLst>
          </a:prstGeom>
          <a:solidFill>
            <a:srgbClr val="669900">
              <a:alpha val="30000"/>
            </a:srgb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Arco 41"/>
          <p:cNvSpPr/>
          <p:nvPr/>
        </p:nvSpPr>
        <p:spPr bwMode="auto">
          <a:xfrm rot="1613536">
            <a:off x="4379998" y="1752081"/>
            <a:ext cx="1592995" cy="1511969"/>
          </a:xfrm>
          <a:prstGeom prst="arc">
            <a:avLst>
              <a:gd name="adj1" fmla="val 10707940"/>
              <a:gd name="adj2" fmla="val 278216"/>
            </a:avLst>
          </a:prstGeom>
          <a:solidFill>
            <a:srgbClr val="669900">
              <a:alpha val="30000"/>
            </a:srgb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" name="Triangolo isoscele 48"/>
          <p:cNvSpPr/>
          <p:nvPr/>
        </p:nvSpPr>
        <p:spPr bwMode="auto">
          <a:xfrm rot="1325190">
            <a:off x="4502103" y="3697054"/>
            <a:ext cx="1722439" cy="910488"/>
          </a:xfrm>
          <a:prstGeom prst="triangle">
            <a:avLst>
              <a:gd name="adj" fmla="val 29854"/>
            </a:avLst>
          </a:prstGeom>
          <a:solidFill>
            <a:schemeClr val="bg1">
              <a:lumMod val="65000"/>
              <a:alpha val="30000"/>
            </a:schemeClr>
          </a:solidFill>
          <a:ln w="12700" cap="sq" cmpd="sng" algn="ctr">
            <a:solidFill>
              <a:srgbClr val="6699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Triangolo isoscele 49"/>
          <p:cNvSpPr/>
          <p:nvPr/>
        </p:nvSpPr>
        <p:spPr bwMode="auto">
          <a:xfrm>
            <a:off x="3435750" y="3667731"/>
            <a:ext cx="904655" cy="552777"/>
          </a:xfrm>
          <a:prstGeom prst="triangle">
            <a:avLst>
              <a:gd name="adj" fmla="val 59499"/>
            </a:avLst>
          </a:prstGeom>
          <a:solidFill>
            <a:schemeClr val="bg1">
              <a:lumMod val="65000"/>
              <a:alpha val="30000"/>
            </a:schemeClr>
          </a:solidFill>
          <a:ln w="12700" cap="sq" cmpd="sng" algn="ctr">
            <a:solidFill>
              <a:srgbClr val="6699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How to draw S*-nodes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1730753" y="2700035"/>
            <a:ext cx="385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i="1" dirty="0" smtClean="0">
                <a:latin typeface="Arial" pitchFamily="34" charset="0"/>
              </a:rPr>
              <a:t>s</a:t>
            </a:r>
            <a:r>
              <a:rPr lang="it-IT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5918084" y="2706469"/>
            <a:ext cx="3369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i="1" dirty="0" smtClean="0">
                <a:latin typeface="Arial" pitchFamily="34" charset="0"/>
              </a:rPr>
              <a:t>t</a:t>
            </a:r>
            <a:r>
              <a:rPr lang="it-IT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</p:txBody>
      </p:sp>
      <p:sp>
        <p:nvSpPr>
          <p:cNvPr id="15" name="Ovale 14"/>
          <p:cNvSpPr/>
          <p:nvPr/>
        </p:nvSpPr>
        <p:spPr>
          <a:xfrm>
            <a:off x="2147702" y="2849468"/>
            <a:ext cx="158266" cy="158266"/>
          </a:xfrm>
          <a:prstGeom prst="ellipse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6" name="Ovale 15"/>
          <p:cNvSpPr/>
          <p:nvPr/>
        </p:nvSpPr>
        <p:spPr>
          <a:xfrm>
            <a:off x="5747233" y="2850400"/>
            <a:ext cx="158266" cy="158266"/>
          </a:xfrm>
          <a:prstGeom prst="ellipse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cxnSp>
        <p:nvCxnSpPr>
          <p:cNvPr id="18" name="Connettore 1 17"/>
          <p:cNvCxnSpPr>
            <a:stCxn id="15" idx="3"/>
          </p:cNvCxnSpPr>
          <p:nvPr/>
        </p:nvCxnSpPr>
        <p:spPr bwMode="auto">
          <a:xfrm flipH="1">
            <a:off x="1600200" y="2984556"/>
            <a:ext cx="570680" cy="368244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Connettore 1 18"/>
          <p:cNvCxnSpPr>
            <a:stCxn id="16" idx="5"/>
          </p:cNvCxnSpPr>
          <p:nvPr/>
        </p:nvCxnSpPr>
        <p:spPr bwMode="auto">
          <a:xfrm>
            <a:off x="5882321" y="2985488"/>
            <a:ext cx="372715" cy="30306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4" name="Ovale 23"/>
          <p:cNvSpPr/>
          <p:nvPr/>
        </p:nvSpPr>
        <p:spPr>
          <a:xfrm>
            <a:off x="3217833" y="1943333"/>
            <a:ext cx="108000" cy="108000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5" name="Ovale 24"/>
          <p:cNvSpPr/>
          <p:nvPr/>
        </p:nvSpPr>
        <p:spPr>
          <a:xfrm>
            <a:off x="4377247" y="2079594"/>
            <a:ext cx="108000" cy="108000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cxnSp>
        <p:nvCxnSpPr>
          <p:cNvPr id="27" name="Connettore 1 26"/>
          <p:cNvCxnSpPr>
            <a:stCxn id="25" idx="3"/>
            <a:endCxn id="15" idx="7"/>
          </p:cNvCxnSpPr>
          <p:nvPr/>
        </p:nvCxnSpPr>
        <p:spPr bwMode="auto">
          <a:xfrm flipH="1">
            <a:off x="2282790" y="2171778"/>
            <a:ext cx="2110273" cy="70086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rgbClr val="6699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Connettore 1 28"/>
          <p:cNvCxnSpPr>
            <a:stCxn id="24" idx="5"/>
            <a:endCxn id="16" idx="1"/>
          </p:cNvCxnSpPr>
          <p:nvPr/>
        </p:nvCxnSpPr>
        <p:spPr bwMode="auto">
          <a:xfrm>
            <a:off x="3310017" y="2035517"/>
            <a:ext cx="2460394" cy="838061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rgbClr val="6699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Connettore 1 43"/>
          <p:cNvCxnSpPr/>
          <p:nvPr/>
        </p:nvCxnSpPr>
        <p:spPr bwMode="auto">
          <a:xfrm flipH="1">
            <a:off x="1923975" y="4244047"/>
            <a:ext cx="2416430" cy="647481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5" name="Connettore 1 44"/>
          <p:cNvCxnSpPr/>
          <p:nvPr/>
        </p:nvCxnSpPr>
        <p:spPr bwMode="auto">
          <a:xfrm>
            <a:off x="3445022" y="4276595"/>
            <a:ext cx="2533878" cy="631766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6" name="Connettore 1 45"/>
          <p:cNvCxnSpPr>
            <a:stCxn id="49" idx="2"/>
          </p:cNvCxnSpPr>
          <p:nvPr/>
        </p:nvCxnSpPr>
        <p:spPr bwMode="auto">
          <a:xfrm>
            <a:off x="4394127" y="4250311"/>
            <a:ext cx="1612248" cy="665591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293BBD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7" name="Connettore 1 46"/>
          <p:cNvCxnSpPr>
            <a:stCxn id="54" idx="6"/>
            <a:endCxn id="58" idx="2"/>
          </p:cNvCxnSpPr>
          <p:nvPr/>
        </p:nvCxnSpPr>
        <p:spPr bwMode="auto">
          <a:xfrm flipV="1">
            <a:off x="3476296" y="4228665"/>
            <a:ext cx="856361" cy="10678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293BBD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8" name="Rettangolo 47"/>
          <p:cNvSpPr/>
          <p:nvPr/>
        </p:nvSpPr>
        <p:spPr>
          <a:xfrm>
            <a:off x="1422400" y="4659868"/>
            <a:ext cx="385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i="1" dirty="0" smtClean="0">
                <a:latin typeface="Arial" pitchFamily="34" charset="0"/>
              </a:rPr>
              <a:t>s</a:t>
            </a:r>
            <a:r>
              <a:rPr lang="it-IT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</p:txBody>
      </p:sp>
      <p:sp>
        <p:nvSpPr>
          <p:cNvPr id="51" name="Ovale 50"/>
          <p:cNvSpPr/>
          <p:nvPr/>
        </p:nvSpPr>
        <p:spPr>
          <a:xfrm>
            <a:off x="1791724" y="4818826"/>
            <a:ext cx="158266" cy="158266"/>
          </a:xfrm>
          <a:prstGeom prst="ellipse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52" name="Ovale 51"/>
          <p:cNvSpPr/>
          <p:nvPr/>
        </p:nvSpPr>
        <p:spPr>
          <a:xfrm>
            <a:off x="5942266" y="4826973"/>
            <a:ext cx="158266" cy="158266"/>
          </a:xfrm>
          <a:prstGeom prst="ellipse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54" name="Ovale 53"/>
          <p:cNvSpPr/>
          <p:nvPr/>
        </p:nvSpPr>
        <p:spPr>
          <a:xfrm>
            <a:off x="3368296" y="4185343"/>
            <a:ext cx="108000" cy="108000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55" name="Rettangolo 54"/>
          <p:cNvSpPr/>
          <p:nvPr/>
        </p:nvSpPr>
        <p:spPr>
          <a:xfrm>
            <a:off x="5168843" y="4269054"/>
            <a:ext cx="500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i="1" dirty="0">
                <a:solidFill>
                  <a:srgbClr val="293BBD"/>
                </a:solidFill>
              </a:rPr>
              <a:t>b</a:t>
            </a:r>
            <a:r>
              <a:rPr lang="it-IT" i="1" baseline="-25000" dirty="0">
                <a:solidFill>
                  <a:srgbClr val="293BBD"/>
                </a:solidFill>
              </a:rPr>
              <a:t>2</a:t>
            </a:r>
            <a:r>
              <a:rPr lang="el-GR" i="1" baseline="-25000" dirty="0">
                <a:solidFill>
                  <a:srgbClr val="293BBD"/>
                </a:solidFill>
              </a:rPr>
              <a:t>Δ</a:t>
            </a:r>
            <a:endParaRPr lang="it-IT" i="1" dirty="0"/>
          </a:p>
          <a:p>
            <a:endParaRPr lang="it-IT" i="1" dirty="0"/>
          </a:p>
        </p:txBody>
      </p:sp>
      <p:sp>
        <p:nvSpPr>
          <p:cNvPr id="56" name="Rettangolo 55"/>
          <p:cNvSpPr/>
          <p:nvPr/>
        </p:nvSpPr>
        <p:spPr>
          <a:xfrm>
            <a:off x="4497821" y="4532183"/>
            <a:ext cx="461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i="1" dirty="0" smtClean="0">
                <a:solidFill>
                  <a:srgbClr val="C00000"/>
                </a:solidFill>
              </a:rPr>
              <a:t>r </a:t>
            </a:r>
            <a:r>
              <a:rPr lang="it-IT" i="1" baseline="30000" dirty="0" smtClean="0">
                <a:solidFill>
                  <a:srgbClr val="C00000"/>
                </a:solidFill>
              </a:rPr>
              <a:t>-</a:t>
            </a:r>
            <a:r>
              <a:rPr lang="it-IT" i="1" baseline="-25000" dirty="0" smtClean="0">
                <a:solidFill>
                  <a:srgbClr val="C00000"/>
                </a:solidFill>
              </a:rPr>
              <a:t>2</a:t>
            </a:r>
            <a:endParaRPr lang="it-IT" i="1" dirty="0"/>
          </a:p>
        </p:txBody>
      </p:sp>
      <p:sp>
        <p:nvSpPr>
          <p:cNvPr id="57" name="Rettangolo 56"/>
          <p:cNvSpPr/>
          <p:nvPr/>
        </p:nvSpPr>
        <p:spPr>
          <a:xfrm>
            <a:off x="2959001" y="4517045"/>
            <a:ext cx="603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i="1" dirty="0" smtClean="0">
                <a:solidFill>
                  <a:srgbClr val="C00000"/>
                </a:solidFill>
              </a:rPr>
              <a:t>r </a:t>
            </a:r>
            <a:r>
              <a:rPr lang="it-IT" i="1" baseline="30000" dirty="0" smtClean="0">
                <a:solidFill>
                  <a:srgbClr val="C00000"/>
                </a:solidFill>
              </a:rPr>
              <a:t>+</a:t>
            </a:r>
            <a:r>
              <a:rPr lang="it-IT" i="1" baseline="-25000" dirty="0" smtClean="0">
                <a:solidFill>
                  <a:srgbClr val="C00000"/>
                </a:solidFill>
              </a:rPr>
              <a:t>2</a:t>
            </a:r>
            <a:r>
              <a:rPr lang="el-GR" i="1" baseline="-25000" dirty="0" smtClean="0">
                <a:solidFill>
                  <a:srgbClr val="C00000"/>
                </a:solidFill>
              </a:rPr>
              <a:t>Δ</a:t>
            </a:r>
            <a:endParaRPr lang="it-IT" i="1" dirty="0"/>
          </a:p>
        </p:txBody>
      </p:sp>
      <p:sp>
        <p:nvSpPr>
          <p:cNvPr id="58" name="Ovale 57"/>
          <p:cNvSpPr/>
          <p:nvPr/>
        </p:nvSpPr>
        <p:spPr>
          <a:xfrm>
            <a:off x="4332657" y="4174665"/>
            <a:ext cx="108000" cy="108000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cxnSp>
        <p:nvCxnSpPr>
          <p:cNvPr id="20" name="Connettore 4 19"/>
          <p:cNvCxnSpPr>
            <a:endCxn id="50" idx="1"/>
          </p:cNvCxnSpPr>
          <p:nvPr/>
        </p:nvCxnSpPr>
        <p:spPr bwMode="auto">
          <a:xfrm>
            <a:off x="3486148" y="1669299"/>
            <a:ext cx="218732" cy="2274821"/>
          </a:xfrm>
          <a:prstGeom prst="bentConnector5">
            <a:avLst>
              <a:gd name="adj1" fmla="val -1153110"/>
              <a:gd name="adj2" fmla="val 52236"/>
              <a:gd name="adj3" fmla="val -1154137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60" name="Connettore 4 59"/>
          <p:cNvCxnSpPr>
            <a:endCxn id="49" idx="5"/>
          </p:cNvCxnSpPr>
          <p:nvPr/>
        </p:nvCxnSpPr>
        <p:spPr bwMode="auto">
          <a:xfrm flipH="1">
            <a:off x="5601564" y="2386849"/>
            <a:ext cx="376960" cy="1862123"/>
          </a:xfrm>
          <a:prstGeom prst="bentConnector3">
            <a:avLst>
              <a:gd name="adj1" fmla="val -125907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sp>
        <p:nvSpPr>
          <p:cNvPr id="71" name="Text Box 7"/>
          <p:cNvSpPr txBox="1">
            <a:spLocks noChangeArrowheads="1"/>
          </p:cNvSpPr>
          <p:nvPr/>
        </p:nvSpPr>
        <p:spPr bwMode="auto">
          <a:xfrm>
            <a:off x="457200" y="5134366"/>
            <a:ext cx="8229600" cy="1305165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</a:rPr>
              <a:t>The drawing is o1p </a:t>
            </a:r>
            <a:r>
              <a:rPr lang="en-US" sz="2800" dirty="0">
                <a:latin typeface="Arial" pitchFamily="34" charset="0"/>
              </a:rPr>
              <a:t>(</a:t>
            </a:r>
            <a:r>
              <a:rPr lang="en-US" sz="2800" b="1" i="1" dirty="0">
                <a:latin typeface="Arial" pitchFamily="34" charset="0"/>
              </a:rPr>
              <a:t>I1.</a:t>
            </a:r>
            <a:r>
              <a:rPr lang="en-US" sz="2800" dirty="0">
                <a:latin typeface="Arial" pitchFamily="34" charset="0"/>
              </a:rPr>
              <a:t>) and </a:t>
            </a:r>
            <a:r>
              <a:rPr lang="en-US" sz="2800" dirty="0" smtClean="0">
                <a:latin typeface="Arial" pitchFamily="34" charset="0"/>
              </a:rPr>
              <a:t>uses only slopes in the universal slope </a:t>
            </a:r>
            <a:r>
              <a:rPr lang="en-US" sz="2800" dirty="0">
                <a:latin typeface="Arial" pitchFamily="34" charset="0"/>
              </a:rPr>
              <a:t>set (</a:t>
            </a:r>
            <a:r>
              <a:rPr lang="en-US" sz="2800" b="1" i="1" dirty="0" smtClean="0">
                <a:latin typeface="Arial" pitchFamily="34" charset="0"/>
              </a:rPr>
              <a:t>I2.</a:t>
            </a:r>
            <a:r>
              <a:rPr lang="en-US" sz="2800" dirty="0" smtClean="0">
                <a:latin typeface="Arial" pitchFamily="34" charset="0"/>
              </a:rPr>
              <a:t>)</a:t>
            </a:r>
            <a:endParaRPr lang="en-US" sz="2800" i="1" dirty="0" smtClean="0">
              <a:latin typeface="Arial" pitchFamily="34" charset="0"/>
            </a:endParaRPr>
          </a:p>
        </p:txBody>
      </p:sp>
      <p:sp>
        <p:nvSpPr>
          <p:cNvPr id="80" name="Rettangolo 79"/>
          <p:cNvSpPr/>
          <p:nvPr/>
        </p:nvSpPr>
        <p:spPr>
          <a:xfrm>
            <a:off x="6070485" y="4686300"/>
            <a:ext cx="3369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i="1" dirty="0" smtClean="0">
                <a:latin typeface="Arial" pitchFamily="34" charset="0"/>
              </a:rPr>
              <a:t>t</a:t>
            </a:r>
            <a:r>
              <a:rPr lang="it-IT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</p:txBody>
      </p:sp>
      <p:sp>
        <p:nvSpPr>
          <p:cNvPr id="43" name="Oval 86"/>
          <p:cNvSpPr>
            <a:spLocks noChangeArrowheads="1"/>
          </p:cNvSpPr>
          <p:nvPr/>
        </p:nvSpPr>
        <p:spPr bwMode="auto">
          <a:xfrm>
            <a:off x="7567104" y="3394059"/>
            <a:ext cx="357696" cy="34414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S*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3" name="Oval 86"/>
          <p:cNvSpPr>
            <a:spLocks noChangeArrowheads="1"/>
          </p:cNvSpPr>
          <p:nvPr/>
        </p:nvSpPr>
        <p:spPr bwMode="auto">
          <a:xfrm>
            <a:off x="7019650" y="3985260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59" name="Connettore 1 58"/>
          <p:cNvCxnSpPr>
            <a:endCxn id="53" idx="0"/>
          </p:cNvCxnSpPr>
          <p:nvPr/>
        </p:nvCxnSpPr>
        <p:spPr bwMode="auto">
          <a:xfrm flipH="1">
            <a:off x="7198498" y="3738205"/>
            <a:ext cx="547454" cy="247055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1" name="Oval 86"/>
          <p:cNvSpPr>
            <a:spLocks noChangeArrowheads="1"/>
          </p:cNvSpPr>
          <p:nvPr/>
        </p:nvSpPr>
        <p:spPr bwMode="auto">
          <a:xfrm>
            <a:off x="7567104" y="4009121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62" name="Connettore 1 61"/>
          <p:cNvCxnSpPr>
            <a:stCxn id="43" idx="4"/>
            <a:endCxn id="61" idx="0"/>
          </p:cNvCxnSpPr>
          <p:nvPr/>
        </p:nvCxnSpPr>
        <p:spPr bwMode="auto">
          <a:xfrm>
            <a:off x="7745952" y="3738205"/>
            <a:ext cx="0" cy="270916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3" name="Oval 86"/>
          <p:cNvSpPr>
            <a:spLocks noChangeArrowheads="1"/>
          </p:cNvSpPr>
          <p:nvPr/>
        </p:nvSpPr>
        <p:spPr bwMode="auto">
          <a:xfrm>
            <a:off x="8100504" y="4009121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64" name="Connettore 1 63"/>
          <p:cNvCxnSpPr>
            <a:stCxn id="43" idx="4"/>
            <a:endCxn id="63" idx="0"/>
          </p:cNvCxnSpPr>
          <p:nvPr/>
        </p:nvCxnSpPr>
        <p:spPr bwMode="auto">
          <a:xfrm>
            <a:off x="7745952" y="3738205"/>
            <a:ext cx="533400" cy="270916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5" name="Oval 86"/>
          <p:cNvSpPr>
            <a:spLocks noChangeArrowheads="1"/>
          </p:cNvSpPr>
          <p:nvPr/>
        </p:nvSpPr>
        <p:spPr bwMode="auto">
          <a:xfrm>
            <a:off x="6520212" y="3986261"/>
            <a:ext cx="357696" cy="344146"/>
          </a:xfrm>
          <a:prstGeom prst="ellipse">
            <a:avLst/>
          </a:prstGeom>
          <a:solidFill>
            <a:schemeClr val="bg1">
              <a:alpha val="3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66" name="Connettore 1 65"/>
          <p:cNvCxnSpPr>
            <a:stCxn id="43" idx="4"/>
            <a:endCxn id="65" idx="0"/>
          </p:cNvCxnSpPr>
          <p:nvPr/>
        </p:nvCxnSpPr>
        <p:spPr bwMode="auto">
          <a:xfrm flipH="1">
            <a:off x="6699060" y="3738205"/>
            <a:ext cx="1046892" cy="248056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12394689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riangolo isoscele 40"/>
          <p:cNvSpPr/>
          <p:nvPr/>
        </p:nvSpPr>
        <p:spPr bwMode="auto">
          <a:xfrm>
            <a:off x="1893820" y="2362200"/>
            <a:ext cx="4099369" cy="2541268"/>
          </a:xfrm>
          <a:prstGeom prst="triangle">
            <a:avLst>
              <a:gd name="adj" fmla="val 62908"/>
            </a:avLst>
          </a:prstGeom>
          <a:solidFill>
            <a:schemeClr val="bg1">
              <a:lumMod val="95000"/>
            </a:schemeClr>
          </a:solidFill>
          <a:ln w="3175" cap="sq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" name="Triangolo isoscele 48"/>
          <p:cNvSpPr/>
          <p:nvPr/>
        </p:nvSpPr>
        <p:spPr bwMode="auto">
          <a:xfrm rot="1325190">
            <a:off x="4502103" y="3697054"/>
            <a:ext cx="1722439" cy="910488"/>
          </a:xfrm>
          <a:prstGeom prst="triangle">
            <a:avLst>
              <a:gd name="adj" fmla="val 29854"/>
            </a:avLst>
          </a:prstGeom>
          <a:solidFill>
            <a:schemeClr val="bg1">
              <a:lumMod val="65000"/>
              <a:alpha val="30000"/>
            </a:schemeClr>
          </a:solidFill>
          <a:ln w="12700" cap="sq" cmpd="sng" algn="ctr">
            <a:solidFill>
              <a:srgbClr val="6699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Triangolo isoscele 49"/>
          <p:cNvSpPr/>
          <p:nvPr/>
        </p:nvSpPr>
        <p:spPr bwMode="auto">
          <a:xfrm>
            <a:off x="3435750" y="3667731"/>
            <a:ext cx="904655" cy="552777"/>
          </a:xfrm>
          <a:prstGeom prst="triangle">
            <a:avLst>
              <a:gd name="adj" fmla="val 59499"/>
            </a:avLst>
          </a:prstGeom>
          <a:solidFill>
            <a:schemeClr val="bg1">
              <a:lumMod val="65000"/>
              <a:alpha val="30000"/>
            </a:schemeClr>
          </a:solidFill>
          <a:ln w="12700" cap="sq" cmpd="sng" algn="ctr">
            <a:solidFill>
              <a:srgbClr val="6699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How to draw S*-nodes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cxnSp>
        <p:nvCxnSpPr>
          <p:cNvPr id="44" name="Connettore 1 43"/>
          <p:cNvCxnSpPr/>
          <p:nvPr/>
        </p:nvCxnSpPr>
        <p:spPr bwMode="auto">
          <a:xfrm flipH="1">
            <a:off x="1923975" y="4244047"/>
            <a:ext cx="2416430" cy="647481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5" name="Connettore 1 44"/>
          <p:cNvCxnSpPr/>
          <p:nvPr/>
        </p:nvCxnSpPr>
        <p:spPr bwMode="auto">
          <a:xfrm>
            <a:off x="3445022" y="4276595"/>
            <a:ext cx="2533878" cy="631766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6" name="Connettore 1 45"/>
          <p:cNvCxnSpPr>
            <a:stCxn id="49" idx="2"/>
          </p:cNvCxnSpPr>
          <p:nvPr/>
        </p:nvCxnSpPr>
        <p:spPr bwMode="auto">
          <a:xfrm>
            <a:off x="4394127" y="4250311"/>
            <a:ext cx="1612248" cy="665591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293BBD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7" name="Connettore 1 46"/>
          <p:cNvCxnSpPr>
            <a:stCxn id="54" idx="6"/>
            <a:endCxn id="58" idx="2"/>
          </p:cNvCxnSpPr>
          <p:nvPr/>
        </p:nvCxnSpPr>
        <p:spPr bwMode="auto">
          <a:xfrm flipV="1">
            <a:off x="3476296" y="4228665"/>
            <a:ext cx="856361" cy="10678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293BBD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8" name="Rettangolo 47"/>
          <p:cNvSpPr/>
          <p:nvPr/>
        </p:nvSpPr>
        <p:spPr>
          <a:xfrm>
            <a:off x="1422400" y="4659868"/>
            <a:ext cx="385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i="1" dirty="0" smtClean="0">
                <a:latin typeface="Arial" pitchFamily="34" charset="0"/>
              </a:rPr>
              <a:t>s</a:t>
            </a:r>
            <a:r>
              <a:rPr lang="it-IT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</p:txBody>
      </p:sp>
      <p:sp>
        <p:nvSpPr>
          <p:cNvPr id="52" name="Ovale 51"/>
          <p:cNvSpPr/>
          <p:nvPr/>
        </p:nvSpPr>
        <p:spPr>
          <a:xfrm>
            <a:off x="5942266" y="4826973"/>
            <a:ext cx="158266" cy="158266"/>
          </a:xfrm>
          <a:prstGeom prst="ellipse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54" name="Ovale 53"/>
          <p:cNvSpPr/>
          <p:nvPr/>
        </p:nvSpPr>
        <p:spPr>
          <a:xfrm>
            <a:off x="3368296" y="4185343"/>
            <a:ext cx="108000" cy="108000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55" name="Rettangolo 54"/>
          <p:cNvSpPr/>
          <p:nvPr/>
        </p:nvSpPr>
        <p:spPr>
          <a:xfrm>
            <a:off x="5168843" y="4269054"/>
            <a:ext cx="500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i="1" dirty="0">
                <a:solidFill>
                  <a:srgbClr val="293BBD"/>
                </a:solidFill>
              </a:rPr>
              <a:t>b</a:t>
            </a:r>
            <a:r>
              <a:rPr lang="it-IT" i="1" baseline="-25000" dirty="0">
                <a:solidFill>
                  <a:srgbClr val="293BBD"/>
                </a:solidFill>
              </a:rPr>
              <a:t>2</a:t>
            </a:r>
            <a:r>
              <a:rPr lang="el-GR" i="1" baseline="-25000" dirty="0">
                <a:solidFill>
                  <a:srgbClr val="293BBD"/>
                </a:solidFill>
              </a:rPr>
              <a:t>Δ</a:t>
            </a:r>
            <a:endParaRPr lang="it-IT" i="1" dirty="0"/>
          </a:p>
          <a:p>
            <a:endParaRPr lang="it-IT" i="1" dirty="0"/>
          </a:p>
        </p:txBody>
      </p:sp>
      <p:sp>
        <p:nvSpPr>
          <p:cNvPr id="56" name="Rettangolo 55"/>
          <p:cNvSpPr/>
          <p:nvPr/>
        </p:nvSpPr>
        <p:spPr>
          <a:xfrm>
            <a:off x="4497821" y="4532183"/>
            <a:ext cx="461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i="1" dirty="0" smtClean="0">
                <a:solidFill>
                  <a:srgbClr val="C00000"/>
                </a:solidFill>
              </a:rPr>
              <a:t>r </a:t>
            </a:r>
            <a:r>
              <a:rPr lang="it-IT" i="1" baseline="30000" dirty="0" smtClean="0">
                <a:solidFill>
                  <a:srgbClr val="C00000"/>
                </a:solidFill>
              </a:rPr>
              <a:t>-</a:t>
            </a:r>
            <a:r>
              <a:rPr lang="it-IT" i="1" baseline="-25000" dirty="0" smtClean="0">
                <a:solidFill>
                  <a:srgbClr val="C00000"/>
                </a:solidFill>
              </a:rPr>
              <a:t>2</a:t>
            </a:r>
            <a:endParaRPr lang="it-IT" i="1" dirty="0"/>
          </a:p>
        </p:txBody>
      </p:sp>
      <p:sp>
        <p:nvSpPr>
          <p:cNvPr id="57" name="Rettangolo 56"/>
          <p:cNvSpPr/>
          <p:nvPr/>
        </p:nvSpPr>
        <p:spPr>
          <a:xfrm>
            <a:off x="2959001" y="4517045"/>
            <a:ext cx="603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i="1" dirty="0" smtClean="0">
                <a:solidFill>
                  <a:srgbClr val="C00000"/>
                </a:solidFill>
              </a:rPr>
              <a:t>r </a:t>
            </a:r>
            <a:r>
              <a:rPr lang="it-IT" i="1" baseline="30000" dirty="0" smtClean="0">
                <a:solidFill>
                  <a:srgbClr val="C00000"/>
                </a:solidFill>
              </a:rPr>
              <a:t>+</a:t>
            </a:r>
            <a:r>
              <a:rPr lang="it-IT" i="1" baseline="-25000" dirty="0" smtClean="0">
                <a:solidFill>
                  <a:srgbClr val="C00000"/>
                </a:solidFill>
              </a:rPr>
              <a:t>2</a:t>
            </a:r>
            <a:r>
              <a:rPr lang="el-GR" i="1" baseline="-25000" dirty="0" smtClean="0">
                <a:solidFill>
                  <a:srgbClr val="C00000"/>
                </a:solidFill>
              </a:rPr>
              <a:t>Δ</a:t>
            </a:r>
            <a:endParaRPr lang="it-IT" i="1" dirty="0"/>
          </a:p>
        </p:txBody>
      </p:sp>
      <p:sp>
        <p:nvSpPr>
          <p:cNvPr id="58" name="Ovale 57"/>
          <p:cNvSpPr/>
          <p:nvPr/>
        </p:nvSpPr>
        <p:spPr>
          <a:xfrm>
            <a:off x="4332657" y="4174665"/>
            <a:ext cx="108000" cy="108000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71" name="Text Box 7"/>
          <p:cNvSpPr txBox="1">
            <a:spLocks noChangeArrowheads="1"/>
          </p:cNvSpPr>
          <p:nvPr/>
        </p:nvSpPr>
        <p:spPr bwMode="auto">
          <a:xfrm>
            <a:off x="457200" y="5134366"/>
            <a:ext cx="8229600" cy="1384995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</a:rPr>
              <a:t>Is the </a:t>
            </a:r>
            <a:r>
              <a:rPr lang="en-US" sz="2800" dirty="0">
                <a:latin typeface="Arial" pitchFamily="34" charset="0"/>
              </a:rPr>
              <a:t>drawing </a:t>
            </a:r>
            <a:r>
              <a:rPr lang="en-US" sz="2800" dirty="0" smtClean="0">
                <a:latin typeface="Arial" pitchFamily="34" charset="0"/>
              </a:rPr>
              <a:t>contained </a:t>
            </a:r>
            <a:r>
              <a:rPr lang="en-US" sz="2800" dirty="0">
                <a:latin typeface="Arial" pitchFamily="34" charset="0"/>
              </a:rPr>
              <a:t>in a triangle that respects the third invariant (</a:t>
            </a:r>
            <a:r>
              <a:rPr lang="en-US" sz="2800" b="1" i="1" dirty="0" smtClean="0">
                <a:latin typeface="Arial" pitchFamily="34" charset="0"/>
              </a:rPr>
              <a:t>I3.</a:t>
            </a:r>
            <a:r>
              <a:rPr lang="en-US" sz="2800" dirty="0" smtClean="0">
                <a:latin typeface="Arial" pitchFamily="34" charset="0"/>
              </a:rPr>
              <a:t>)?</a:t>
            </a:r>
            <a:endParaRPr lang="en-US" sz="2800" i="1" dirty="0">
              <a:latin typeface="Arial" pitchFamily="34" charset="0"/>
            </a:endParaRPr>
          </a:p>
        </p:txBody>
      </p:sp>
      <p:sp>
        <p:nvSpPr>
          <p:cNvPr id="64" name="Rettangolo 63"/>
          <p:cNvSpPr/>
          <p:nvPr/>
        </p:nvSpPr>
        <p:spPr>
          <a:xfrm>
            <a:off x="6070485" y="4686300"/>
            <a:ext cx="3369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i="1" dirty="0" smtClean="0">
                <a:latin typeface="Arial" pitchFamily="34" charset="0"/>
              </a:rPr>
              <a:t>t</a:t>
            </a:r>
            <a:r>
              <a:rPr lang="it-IT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</p:txBody>
      </p:sp>
      <p:sp>
        <p:nvSpPr>
          <p:cNvPr id="22" name="Arco 21"/>
          <p:cNvSpPr/>
          <p:nvPr/>
        </p:nvSpPr>
        <p:spPr bwMode="auto">
          <a:xfrm>
            <a:off x="1469229" y="4445799"/>
            <a:ext cx="914400" cy="914400"/>
          </a:xfrm>
          <a:prstGeom prst="arc">
            <a:avLst>
              <a:gd name="adj1" fmla="val 18815580"/>
              <a:gd name="adj2" fmla="val 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" name="Ovale 50"/>
          <p:cNvSpPr/>
          <p:nvPr/>
        </p:nvSpPr>
        <p:spPr>
          <a:xfrm>
            <a:off x="1791724" y="4818826"/>
            <a:ext cx="158266" cy="158266"/>
          </a:xfrm>
          <a:prstGeom prst="ellipse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8" name="Oval 86"/>
          <p:cNvSpPr>
            <a:spLocks noChangeArrowheads="1"/>
          </p:cNvSpPr>
          <p:nvPr/>
        </p:nvSpPr>
        <p:spPr bwMode="auto">
          <a:xfrm>
            <a:off x="7567104" y="3394059"/>
            <a:ext cx="357696" cy="34414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S*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9" name="Oval 86"/>
          <p:cNvSpPr>
            <a:spLocks noChangeArrowheads="1"/>
          </p:cNvSpPr>
          <p:nvPr/>
        </p:nvSpPr>
        <p:spPr bwMode="auto">
          <a:xfrm>
            <a:off x="7019650" y="3985260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30" name="Connettore 1 29"/>
          <p:cNvCxnSpPr>
            <a:endCxn id="29" idx="0"/>
          </p:cNvCxnSpPr>
          <p:nvPr/>
        </p:nvCxnSpPr>
        <p:spPr bwMode="auto">
          <a:xfrm flipH="1">
            <a:off x="7198498" y="3738205"/>
            <a:ext cx="547454" cy="247055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1" name="Oval 86"/>
          <p:cNvSpPr>
            <a:spLocks noChangeArrowheads="1"/>
          </p:cNvSpPr>
          <p:nvPr/>
        </p:nvSpPr>
        <p:spPr bwMode="auto">
          <a:xfrm>
            <a:off x="7567104" y="4009121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32" name="Connettore 1 31"/>
          <p:cNvCxnSpPr>
            <a:stCxn id="28" idx="4"/>
            <a:endCxn id="31" idx="0"/>
          </p:cNvCxnSpPr>
          <p:nvPr/>
        </p:nvCxnSpPr>
        <p:spPr bwMode="auto">
          <a:xfrm>
            <a:off x="7745952" y="3738205"/>
            <a:ext cx="0" cy="270916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3" name="Oval 86"/>
          <p:cNvSpPr>
            <a:spLocks noChangeArrowheads="1"/>
          </p:cNvSpPr>
          <p:nvPr/>
        </p:nvSpPr>
        <p:spPr bwMode="auto">
          <a:xfrm>
            <a:off x="8100504" y="4009121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34" name="Connettore 1 33"/>
          <p:cNvCxnSpPr>
            <a:stCxn id="28" idx="4"/>
            <a:endCxn id="33" idx="0"/>
          </p:cNvCxnSpPr>
          <p:nvPr/>
        </p:nvCxnSpPr>
        <p:spPr bwMode="auto">
          <a:xfrm>
            <a:off x="7745952" y="3738205"/>
            <a:ext cx="533400" cy="270916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5" name="Oval 86"/>
          <p:cNvSpPr>
            <a:spLocks noChangeArrowheads="1"/>
          </p:cNvSpPr>
          <p:nvPr/>
        </p:nvSpPr>
        <p:spPr bwMode="auto">
          <a:xfrm>
            <a:off x="6520212" y="3986261"/>
            <a:ext cx="357696" cy="344146"/>
          </a:xfrm>
          <a:prstGeom prst="ellipse">
            <a:avLst/>
          </a:prstGeom>
          <a:solidFill>
            <a:schemeClr val="bg1">
              <a:alpha val="3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36" name="Connettore 1 35"/>
          <p:cNvCxnSpPr>
            <a:stCxn id="28" idx="4"/>
            <a:endCxn id="35" idx="0"/>
          </p:cNvCxnSpPr>
          <p:nvPr/>
        </p:nvCxnSpPr>
        <p:spPr bwMode="auto">
          <a:xfrm flipH="1">
            <a:off x="6699060" y="3738205"/>
            <a:ext cx="1046892" cy="248056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25452661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riangolo isoscele 40"/>
          <p:cNvSpPr/>
          <p:nvPr/>
        </p:nvSpPr>
        <p:spPr bwMode="auto">
          <a:xfrm>
            <a:off x="1893820" y="2362200"/>
            <a:ext cx="4099369" cy="2541268"/>
          </a:xfrm>
          <a:prstGeom prst="triangle">
            <a:avLst>
              <a:gd name="adj" fmla="val 62908"/>
            </a:avLst>
          </a:prstGeom>
          <a:solidFill>
            <a:schemeClr val="bg1">
              <a:lumMod val="95000"/>
            </a:schemeClr>
          </a:solidFill>
          <a:ln w="3175" cap="sq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" name="Triangolo isoscele 48"/>
          <p:cNvSpPr/>
          <p:nvPr/>
        </p:nvSpPr>
        <p:spPr bwMode="auto">
          <a:xfrm rot="1325190">
            <a:off x="4502103" y="3697054"/>
            <a:ext cx="1722439" cy="910488"/>
          </a:xfrm>
          <a:prstGeom prst="triangle">
            <a:avLst>
              <a:gd name="adj" fmla="val 29854"/>
            </a:avLst>
          </a:prstGeom>
          <a:solidFill>
            <a:schemeClr val="bg1">
              <a:lumMod val="65000"/>
              <a:alpha val="30000"/>
            </a:schemeClr>
          </a:solidFill>
          <a:ln w="12700" cap="sq" cmpd="sng" algn="ctr">
            <a:solidFill>
              <a:srgbClr val="6699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Triangolo isoscele 49"/>
          <p:cNvSpPr/>
          <p:nvPr/>
        </p:nvSpPr>
        <p:spPr bwMode="auto">
          <a:xfrm>
            <a:off x="3435750" y="3667731"/>
            <a:ext cx="904655" cy="552777"/>
          </a:xfrm>
          <a:prstGeom prst="triangle">
            <a:avLst>
              <a:gd name="adj" fmla="val 59499"/>
            </a:avLst>
          </a:prstGeom>
          <a:solidFill>
            <a:schemeClr val="bg1">
              <a:lumMod val="65000"/>
              <a:alpha val="30000"/>
            </a:schemeClr>
          </a:solidFill>
          <a:ln w="12700" cap="sq" cmpd="sng" algn="ctr">
            <a:solidFill>
              <a:srgbClr val="6699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How to draw S*-nodes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cxnSp>
        <p:nvCxnSpPr>
          <p:cNvPr id="44" name="Connettore 1 43"/>
          <p:cNvCxnSpPr/>
          <p:nvPr/>
        </p:nvCxnSpPr>
        <p:spPr bwMode="auto">
          <a:xfrm flipH="1">
            <a:off x="1923975" y="4244047"/>
            <a:ext cx="2416430" cy="647481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5" name="Connettore 1 44"/>
          <p:cNvCxnSpPr/>
          <p:nvPr/>
        </p:nvCxnSpPr>
        <p:spPr bwMode="auto">
          <a:xfrm>
            <a:off x="3445022" y="4276595"/>
            <a:ext cx="2533878" cy="631766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6" name="Connettore 1 45"/>
          <p:cNvCxnSpPr>
            <a:stCxn id="49" idx="2"/>
          </p:cNvCxnSpPr>
          <p:nvPr/>
        </p:nvCxnSpPr>
        <p:spPr bwMode="auto">
          <a:xfrm>
            <a:off x="4394127" y="4250311"/>
            <a:ext cx="1612248" cy="665591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293BBD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7" name="Connettore 1 46"/>
          <p:cNvCxnSpPr>
            <a:stCxn id="54" idx="6"/>
            <a:endCxn id="58" idx="2"/>
          </p:cNvCxnSpPr>
          <p:nvPr/>
        </p:nvCxnSpPr>
        <p:spPr bwMode="auto">
          <a:xfrm flipV="1">
            <a:off x="3476296" y="4228665"/>
            <a:ext cx="856361" cy="10678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293BBD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8" name="Rettangolo 47"/>
          <p:cNvSpPr/>
          <p:nvPr/>
        </p:nvSpPr>
        <p:spPr>
          <a:xfrm>
            <a:off x="1422400" y="4659868"/>
            <a:ext cx="385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i="1" dirty="0" smtClean="0">
                <a:latin typeface="Arial" pitchFamily="34" charset="0"/>
              </a:rPr>
              <a:t>s</a:t>
            </a:r>
            <a:r>
              <a:rPr lang="it-IT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</p:txBody>
      </p:sp>
      <p:sp>
        <p:nvSpPr>
          <p:cNvPr id="52" name="Ovale 51"/>
          <p:cNvSpPr/>
          <p:nvPr/>
        </p:nvSpPr>
        <p:spPr>
          <a:xfrm>
            <a:off x="5942266" y="4826973"/>
            <a:ext cx="158266" cy="158266"/>
          </a:xfrm>
          <a:prstGeom prst="ellipse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54" name="Ovale 53"/>
          <p:cNvSpPr/>
          <p:nvPr/>
        </p:nvSpPr>
        <p:spPr>
          <a:xfrm>
            <a:off x="3368296" y="4185343"/>
            <a:ext cx="108000" cy="108000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55" name="Rettangolo 54"/>
          <p:cNvSpPr/>
          <p:nvPr/>
        </p:nvSpPr>
        <p:spPr>
          <a:xfrm>
            <a:off x="5168843" y="4269054"/>
            <a:ext cx="500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i="1" dirty="0">
                <a:solidFill>
                  <a:srgbClr val="293BBD"/>
                </a:solidFill>
              </a:rPr>
              <a:t>b</a:t>
            </a:r>
            <a:r>
              <a:rPr lang="it-IT" i="1" baseline="-25000" dirty="0">
                <a:solidFill>
                  <a:srgbClr val="293BBD"/>
                </a:solidFill>
              </a:rPr>
              <a:t>2</a:t>
            </a:r>
            <a:r>
              <a:rPr lang="el-GR" i="1" baseline="-25000" dirty="0">
                <a:solidFill>
                  <a:srgbClr val="293BBD"/>
                </a:solidFill>
              </a:rPr>
              <a:t>Δ</a:t>
            </a:r>
            <a:endParaRPr lang="it-IT" i="1" dirty="0"/>
          </a:p>
          <a:p>
            <a:endParaRPr lang="it-IT" i="1" dirty="0"/>
          </a:p>
        </p:txBody>
      </p:sp>
      <p:sp>
        <p:nvSpPr>
          <p:cNvPr id="56" name="Rettangolo 55"/>
          <p:cNvSpPr/>
          <p:nvPr/>
        </p:nvSpPr>
        <p:spPr>
          <a:xfrm>
            <a:off x="4497821" y="4532183"/>
            <a:ext cx="461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i="1" dirty="0" smtClean="0">
                <a:solidFill>
                  <a:srgbClr val="C00000"/>
                </a:solidFill>
              </a:rPr>
              <a:t>r </a:t>
            </a:r>
            <a:r>
              <a:rPr lang="it-IT" i="1" baseline="30000" dirty="0" smtClean="0">
                <a:solidFill>
                  <a:srgbClr val="C00000"/>
                </a:solidFill>
              </a:rPr>
              <a:t>-</a:t>
            </a:r>
            <a:r>
              <a:rPr lang="it-IT" i="1" baseline="-25000" dirty="0" smtClean="0">
                <a:solidFill>
                  <a:srgbClr val="C00000"/>
                </a:solidFill>
              </a:rPr>
              <a:t>2</a:t>
            </a:r>
            <a:endParaRPr lang="it-IT" i="1" dirty="0"/>
          </a:p>
        </p:txBody>
      </p:sp>
      <p:sp>
        <p:nvSpPr>
          <p:cNvPr id="57" name="Rettangolo 56"/>
          <p:cNvSpPr/>
          <p:nvPr/>
        </p:nvSpPr>
        <p:spPr>
          <a:xfrm>
            <a:off x="2959001" y="4517045"/>
            <a:ext cx="603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i="1" dirty="0" smtClean="0">
                <a:solidFill>
                  <a:srgbClr val="C00000"/>
                </a:solidFill>
              </a:rPr>
              <a:t>r </a:t>
            </a:r>
            <a:r>
              <a:rPr lang="it-IT" i="1" baseline="30000" dirty="0" smtClean="0">
                <a:solidFill>
                  <a:srgbClr val="C00000"/>
                </a:solidFill>
              </a:rPr>
              <a:t>+</a:t>
            </a:r>
            <a:r>
              <a:rPr lang="it-IT" i="1" baseline="-25000" dirty="0" smtClean="0">
                <a:solidFill>
                  <a:srgbClr val="C00000"/>
                </a:solidFill>
              </a:rPr>
              <a:t>2</a:t>
            </a:r>
            <a:r>
              <a:rPr lang="el-GR" i="1" baseline="-25000" dirty="0" smtClean="0">
                <a:solidFill>
                  <a:srgbClr val="C00000"/>
                </a:solidFill>
              </a:rPr>
              <a:t>Δ</a:t>
            </a:r>
            <a:endParaRPr lang="it-IT" i="1" dirty="0"/>
          </a:p>
        </p:txBody>
      </p:sp>
      <p:sp>
        <p:nvSpPr>
          <p:cNvPr id="58" name="Ovale 57"/>
          <p:cNvSpPr/>
          <p:nvPr/>
        </p:nvSpPr>
        <p:spPr>
          <a:xfrm>
            <a:off x="4332657" y="4174665"/>
            <a:ext cx="108000" cy="108000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71" name="Text Box 7"/>
          <p:cNvSpPr txBox="1">
            <a:spLocks noChangeArrowheads="1"/>
          </p:cNvSpPr>
          <p:nvPr/>
        </p:nvSpPr>
        <p:spPr bwMode="auto">
          <a:xfrm>
            <a:off x="457200" y="5134366"/>
            <a:ext cx="8382000" cy="1384995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</a:rPr>
              <a:t>We need the line with slope </a:t>
            </a:r>
            <a:r>
              <a:rPr lang="en-US" sz="2800" dirty="0" smtClean="0">
                <a:solidFill>
                  <a:srgbClr val="293BBD"/>
                </a:solidFill>
                <a:latin typeface="Arial" pitchFamily="34" charset="0"/>
              </a:rPr>
              <a:t>b</a:t>
            </a:r>
            <a:r>
              <a:rPr lang="en-US" sz="2800" baseline="-25000" dirty="0" smtClean="0">
                <a:solidFill>
                  <a:srgbClr val="293BBD"/>
                </a:solidFill>
                <a:latin typeface="Arial" pitchFamily="34" charset="0"/>
              </a:rPr>
              <a:t>3</a:t>
            </a:r>
            <a:r>
              <a:rPr lang="en-US" sz="2800" dirty="0" smtClean="0">
                <a:latin typeface="Arial" pitchFamily="34" charset="0"/>
              </a:rPr>
              <a:t> passing through s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r>
              <a:rPr lang="en-US" sz="2800" dirty="0" smtClean="0">
                <a:latin typeface="Arial" pitchFamily="34" charset="0"/>
              </a:rPr>
              <a:t> not to intersect </a:t>
            </a: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*: </a:t>
            </a:r>
            <a:r>
              <a:rPr lang="it-IT" sz="2800" b="1" dirty="0">
                <a:latin typeface="Arial" pitchFamily="34" charset="0"/>
              </a:rPr>
              <a:t>the </a:t>
            </a:r>
            <a:r>
              <a:rPr lang="it-IT" sz="2800" b="1" dirty="0" err="1" smtClean="0">
                <a:latin typeface="Arial" pitchFamily="34" charset="0"/>
              </a:rPr>
              <a:t>height</a:t>
            </a:r>
            <a:r>
              <a:rPr lang="it-IT" sz="2800" b="1" dirty="0" smtClean="0">
                <a:latin typeface="Arial" pitchFamily="34" charset="0"/>
              </a:rPr>
              <a:t> </a:t>
            </a:r>
            <a:r>
              <a:rPr lang="it-IT" sz="2800" b="1" dirty="0">
                <a:latin typeface="Arial" pitchFamily="34" charset="0"/>
              </a:rPr>
              <a:t>of </a:t>
            </a:r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</a:t>
            </a:r>
            <a:r>
              <a:rPr lang="it-I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800" b="1" dirty="0" smtClean="0">
                <a:latin typeface="+mn-lt"/>
                <a:cs typeface="Times New Roman" panose="02020603050405020304" pitchFamily="18" charset="0"/>
              </a:rPr>
              <a:t>depends </a:t>
            </a:r>
            <a:r>
              <a:rPr lang="it-IT" sz="2800" b="1" dirty="0" smtClean="0">
                <a:latin typeface="+mn-lt"/>
                <a:cs typeface="Times New Roman" panose="02020603050405020304" pitchFamily="18" charset="0"/>
              </a:rPr>
              <a:t>on </a:t>
            </a:r>
            <a:r>
              <a:rPr lang="el-GR" sz="2800" b="1" dirty="0" smtClean="0">
                <a:latin typeface="+mn-lt"/>
                <a:cs typeface="Times New Roman" panose="02020603050405020304" pitchFamily="18" charset="0"/>
              </a:rPr>
              <a:t>ε</a:t>
            </a:r>
            <a:endParaRPr lang="en-US" sz="2800" b="1" i="1" dirty="0">
              <a:latin typeface="+mn-lt"/>
            </a:endParaRPr>
          </a:p>
        </p:txBody>
      </p:sp>
      <p:sp>
        <p:nvSpPr>
          <p:cNvPr id="61" name="Rettangolo 60"/>
          <p:cNvSpPr/>
          <p:nvPr/>
        </p:nvSpPr>
        <p:spPr>
          <a:xfrm>
            <a:off x="1981200" y="4126468"/>
            <a:ext cx="3978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i="1" dirty="0" smtClean="0">
                <a:solidFill>
                  <a:srgbClr val="293BBD"/>
                </a:solidFill>
              </a:rPr>
              <a:t>b</a:t>
            </a:r>
            <a:r>
              <a:rPr lang="it-IT" i="1" baseline="-25000" dirty="0" smtClean="0">
                <a:solidFill>
                  <a:srgbClr val="293BBD"/>
                </a:solidFill>
              </a:rPr>
              <a:t>3</a:t>
            </a:r>
            <a:endParaRPr lang="it-IT" i="1" dirty="0"/>
          </a:p>
        </p:txBody>
      </p:sp>
      <p:sp>
        <p:nvSpPr>
          <p:cNvPr id="63" name="Rettangolo 62"/>
          <p:cNvSpPr/>
          <p:nvPr/>
        </p:nvSpPr>
        <p:spPr>
          <a:xfrm>
            <a:off x="476250" y="2686915"/>
            <a:ext cx="3114955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el-GR" sz="2000" b="1" i="1" dirty="0">
                <a:solidFill>
                  <a:srgbClr val="669900"/>
                </a:solidFill>
                <a:latin typeface="Arial" pitchFamily="34" charset="0"/>
              </a:rPr>
              <a:t>β</a:t>
            </a:r>
            <a:r>
              <a:rPr lang="en-US" sz="2000" b="1" i="1" baseline="-25000" dirty="0" smtClean="0">
                <a:solidFill>
                  <a:srgbClr val="669900"/>
                </a:solidFill>
                <a:latin typeface="Arial" pitchFamily="34" charset="0"/>
              </a:rPr>
              <a:t>µ </a:t>
            </a:r>
            <a:r>
              <a:rPr lang="en-US" sz="2000" b="1" i="1" dirty="0" smtClean="0">
                <a:solidFill>
                  <a:srgbClr val="669900"/>
                </a:solidFill>
                <a:latin typeface="Arial" pitchFamily="34" charset="0"/>
              </a:rPr>
              <a:t>&lt; </a:t>
            </a:r>
            <a:r>
              <a:rPr lang="en-US" sz="2000" b="1" i="1" dirty="0">
                <a:solidFill>
                  <a:srgbClr val="669900"/>
                </a:solidFill>
                <a:latin typeface="Arial" pitchFamily="34" charset="0"/>
              </a:rPr>
              <a:t>[</a:t>
            </a:r>
            <a:r>
              <a:rPr lang="el-GR" sz="2000" b="1" i="1" dirty="0">
                <a:solidFill>
                  <a:srgbClr val="669900"/>
                </a:solidFill>
                <a:latin typeface="Arial" pitchFamily="34" charset="0"/>
              </a:rPr>
              <a:t>Δ</a:t>
            </a:r>
            <a:r>
              <a:rPr lang="it-IT" sz="2000" b="1" i="1" dirty="0">
                <a:solidFill>
                  <a:srgbClr val="669900"/>
                </a:solidFill>
                <a:latin typeface="Arial" pitchFamily="34" charset="0"/>
              </a:rPr>
              <a:t>(s</a:t>
            </a:r>
            <a:r>
              <a:rPr lang="it-IT" sz="2000" b="1" i="1" baseline="-25000" dirty="0">
                <a:solidFill>
                  <a:srgbClr val="66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r>
              <a:rPr lang="it-IT" sz="2000" b="1" i="1" dirty="0">
                <a:solidFill>
                  <a:srgbClr val="669900"/>
                </a:solidFill>
                <a:latin typeface="Arial" pitchFamily="34" charset="0"/>
              </a:rPr>
              <a:t>)+1]</a:t>
            </a:r>
            <a:r>
              <a:rPr lang="el-GR" sz="2000" b="1" i="1" dirty="0">
                <a:solidFill>
                  <a:srgbClr val="669900"/>
                </a:solidFill>
                <a:latin typeface="Arial" pitchFamily="34" charset="0"/>
              </a:rPr>
              <a:t> α</a:t>
            </a:r>
            <a:r>
              <a:rPr lang="it-IT" sz="2000" b="1" i="1" dirty="0">
                <a:solidFill>
                  <a:srgbClr val="669900"/>
                </a:solidFill>
                <a:latin typeface="Arial" pitchFamily="34" charset="0"/>
              </a:rPr>
              <a:t> </a:t>
            </a:r>
            <a:r>
              <a:rPr lang="it-IT" sz="2000" b="1" i="1" dirty="0" smtClean="0">
                <a:solidFill>
                  <a:srgbClr val="669900"/>
                </a:solidFill>
                <a:latin typeface="Arial" pitchFamily="34" charset="0"/>
              </a:rPr>
              <a:t>= </a:t>
            </a:r>
            <a:r>
              <a:rPr lang="en-US" sz="2000" b="1" i="1" dirty="0" smtClean="0">
                <a:solidFill>
                  <a:srgbClr val="669900"/>
                </a:solidFill>
                <a:latin typeface="Arial" pitchFamily="34" charset="0"/>
              </a:rPr>
              <a:t>2</a:t>
            </a:r>
            <a:r>
              <a:rPr lang="el-GR" sz="2000" b="1" i="1" dirty="0" smtClean="0">
                <a:solidFill>
                  <a:srgbClr val="669900"/>
                </a:solidFill>
                <a:latin typeface="Arial" pitchFamily="34" charset="0"/>
              </a:rPr>
              <a:t>α</a:t>
            </a:r>
            <a:r>
              <a:rPr lang="it-IT" sz="2000" b="1" i="1" dirty="0" smtClean="0">
                <a:solidFill>
                  <a:srgbClr val="669900"/>
                </a:solidFill>
                <a:latin typeface="Arial" pitchFamily="34" charset="0"/>
              </a:rPr>
              <a:t> = b</a:t>
            </a:r>
            <a:r>
              <a:rPr lang="it-IT" sz="2000" b="1" i="1" baseline="-25000" dirty="0" smtClean="0">
                <a:solidFill>
                  <a:srgbClr val="669900"/>
                </a:solidFill>
                <a:latin typeface="Arial" pitchFamily="34" charset="0"/>
              </a:rPr>
              <a:t>3</a:t>
            </a:r>
            <a:endParaRPr lang="it-IT" sz="2000" b="1" baseline="-25000" dirty="0"/>
          </a:p>
        </p:txBody>
      </p:sp>
      <p:sp>
        <p:nvSpPr>
          <p:cNvPr id="64" name="Rettangolo 63"/>
          <p:cNvSpPr/>
          <p:nvPr/>
        </p:nvSpPr>
        <p:spPr>
          <a:xfrm>
            <a:off x="6070485" y="4686300"/>
            <a:ext cx="3369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i="1" dirty="0" smtClean="0">
                <a:latin typeface="Arial" pitchFamily="34" charset="0"/>
              </a:rPr>
              <a:t>t</a:t>
            </a:r>
            <a:r>
              <a:rPr lang="it-IT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</p:txBody>
      </p:sp>
      <p:sp>
        <p:nvSpPr>
          <p:cNvPr id="22" name="Arco 21"/>
          <p:cNvSpPr/>
          <p:nvPr/>
        </p:nvSpPr>
        <p:spPr bwMode="auto">
          <a:xfrm>
            <a:off x="1469229" y="4445799"/>
            <a:ext cx="914400" cy="914400"/>
          </a:xfrm>
          <a:prstGeom prst="arc">
            <a:avLst>
              <a:gd name="adj1" fmla="val 18815580"/>
              <a:gd name="adj2" fmla="val 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3" name="Connettore 1 52"/>
          <p:cNvCxnSpPr/>
          <p:nvPr/>
        </p:nvCxnSpPr>
        <p:spPr bwMode="auto">
          <a:xfrm flipH="1">
            <a:off x="1919000" y="3180217"/>
            <a:ext cx="1718417" cy="1718417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293BBD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1" name="Ovale 50"/>
          <p:cNvSpPr/>
          <p:nvPr/>
        </p:nvSpPr>
        <p:spPr>
          <a:xfrm>
            <a:off x="1791724" y="4818826"/>
            <a:ext cx="158266" cy="158266"/>
          </a:xfrm>
          <a:prstGeom prst="ellipse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6" name="Rettangolo 25"/>
          <p:cNvSpPr/>
          <p:nvPr/>
        </p:nvSpPr>
        <p:spPr>
          <a:xfrm>
            <a:off x="2276343" y="4362875"/>
            <a:ext cx="4587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i="1" dirty="0">
                <a:solidFill>
                  <a:srgbClr val="669900"/>
                </a:solidFill>
                <a:latin typeface="Arial" pitchFamily="34" charset="0"/>
              </a:rPr>
              <a:t>β</a:t>
            </a:r>
            <a:r>
              <a:rPr lang="en-US" b="1" i="1" baseline="-25000" dirty="0">
                <a:solidFill>
                  <a:srgbClr val="669900"/>
                </a:solidFill>
                <a:latin typeface="Arial" pitchFamily="34" charset="0"/>
              </a:rPr>
              <a:t>µ 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3757774" y="3816011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it-IT" dirty="0"/>
          </a:p>
        </p:txBody>
      </p:sp>
      <p:sp>
        <p:nvSpPr>
          <p:cNvPr id="33" name="Oval 86"/>
          <p:cNvSpPr>
            <a:spLocks noChangeArrowheads="1"/>
          </p:cNvSpPr>
          <p:nvPr/>
        </p:nvSpPr>
        <p:spPr bwMode="auto">
          <a:xfrm>
            <a:off x="7567104" y="3394059"/>
            <a:ext cx="357696" cy="34414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S*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4" name="Oval 86"/>
          <p:cNvSpPr>
            <a:spLocks noChangeArrowheads="1"/>
          </p:cNvSpPr>
          <p:nvPr/>
        </p:nvSpPr>
        <p:spPr bwMode="auto">
          <a:xfrm>
            <a:off x="7019650" y="3985260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35" name="Connettore 1 34"/>
          <p:cNvCxnSpPr>
            <a:endCxn id="34" idx="0"/>
          </p:cNvCxnSpPr>
          <p:nvPr/>
        </p:nvCxnSpPr>
        <p:spPr bwMode="auto">
          <a:xfrm flipH="1">
            <a:off x="7198498" y="3738205"/>
            <a:ext cx="547454" cy="247055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6" name="Oval 86"/>
          <p:cNvSpPr>
            <a:spLocks noChangeArrowheads="1"/>
          </p:cNvSpPr>
          <p:nvPr/>
        </p:nvSpPr>
        <p:spPr bwMode="auto">
          <a:xfrm>
            <a:off x="7567104" y="4009121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37" name="Connettore 1 36"/>
          <p:cNvCxnSpPr>
            <a:stCxn id="33" idx="4"/>
            <a:endCxn id="36" idx="0"/>
          </p:cNvCxnSpPr>
          <p:nvPr/>
        </p:nvCxnSpPr>
        <p:spPr bwMode="auto">
          <a:xfrm>
            <a:off x="7745952" y="3738205"/>
            <a:ext cx="0" cy="270916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8" name="Oval 86"/>
          <p:cNvSpPr>
            <a:spLocks noChangeArrowheads="1"/>
          </p:cNvSpPr>
          <p:nvPr/>
        </p:nvSpPr>
        <p:spPr bwMode="auto">
          <a:xfrm>
            <a:off x="8100504" y="4009121"/>
            <a:ext cx="357696" cy="344146"/>
          </a:xfrm>
          <a:prstGeom prst="ellipse">
            <a:avLst/>
          </a:prstGeom>
          <a:solidFill>
            <a:srgbClr val="669900">
              <a:alpha val="30000"/>
            </a:srgbClr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39" name="Connettore 1 38"/>
          <p:cNvCxnSpPr>
            <a:stCxn id="33" idx="4"/>
            <a:endCxn id="38" idx="0"/>
          </p:cNvCxnSpPr>
          <p:nvPr/>
        </p:nvCxnSpPr>
        <p:spPr bwMode="auto">
          <a:xfrm>
            <a:off x="7745952" y="3738205"/>
            <a:ext cx="533400" cy="270916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0" name="Oval 86"/>
          <p:cNvSpPr>
            <a:spLocks noChangeArrowheads="1"/>
          </p:cNvSpPr>
          <p:nvPr/>
        </p:nvSpPr>
        <p:spPr bwMode="auto">
          <a:xfrm>
            <a:off x="6520212" y="3986261"/>
            <a:ext cx="357696" cy="344146"/>
          </a:xfrm>
          <a:prstGeom prst="ellipse">
            <a:avLst/>
          </a:prstGeom>
          <a:solidFill>
            <a:schemeClr val="bg1">
              <a:alpha val="3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it-IT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42" name="Connettore 1 41"/>
          <p:cNvCxnSpPr>
            <a:stCxn id="33" idx="4"/>
            <a:endCxn id="40" idx="0"/>
          </p:cNvCxnSpPr>
          <p:nvPr/>
        </p:nvCxnSpPr>
        <p:spPr bwMode="auto">
          <a:xfrm flipH="1">
            <a:off x="6699060" y="3738205"/>
            <a:ext cx="1046892" cy="248056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36993822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839200" cy="11430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(Planar) Slope Number </a:t>
            </a:r>
            <a:b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of a Graph </a:t>
            </a:r>
            <a:r>
              <a:rPr lang="en-US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304800" y="2133600"/>
            <a:ext cx="8458200" cy="954107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</a:rPr>
              <a:t>minimum number of edge slopes to compute a (planar) straight-line drawing of </a:t>
            </a:r>
            <a:r>
              <a:rPr lang="en-US" sz="2800" b="1" i="1" dirty="0" smtClean="0">
                <a:latin typeface="Arial" pitchFamily="34" charset="0"/>
              </a:rPr>
              <a:t>G</a:t>
            </a:r>
            <a:endParaRPr lang="en-US" sz="2800" dirty="0" smtClean="0">
              <a:solidFill>
                <a:srgbClr val="0070C0"/>
              </a:solidFill>
              <a:latin typeface="Arial" pitchFamily="34" charset="0"/>
            </a:endParaRPr>
          </a:p>
        </p:txBody>
      </p:sp>
      <p:sp>
        <p:nvSpPr>
          <p:cNvPr id="4" name="Figura a mano libera 3"/>
          <p:cNvSpPr/>
          <p:nvPr/>
        </p:nvSpPr>
        <p:spPr bwMode="auto">
          <a:xfrm>
            <a:off x="1722858" y="4340158"/>
            <a:ext cx="734438" cy="1468877"/>
          </a:xfrm>
          <a:custGeom>
            <a:avLst/>
            <a:gdLst>
              <a:gd name="connsiteX0" fmla="*/ 0 w 734438"/>
              <a:gd name="connsiteY0" fmla="*/ 0 h 1468877"/>
              <a:gd name="connsiteX1" fmla="*/ 729574 w 734438"/>
              <a:gd name="connsiteY1" fmla="*/ 700392 h 1468877"/>
              <a:gd name="connsiteX2" fmla="*/ 29183 w 734438"/>
              <a:gd name="connsiteY2" fmla="*/ 1468877 h 1468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4438" h="1468877">
                <a:moveTo>
                  <a:pt x="0" y="0"/>
                </a:moveTo>
                <a:cubicBezTo>
                  <a:pt x="362355" y="227789"/>
                  <a:pt x="724710" y="455579"/>
                  <a:pt x="729574" y="700392"/>
                </a:cubicBezTo>
                <a:cubicBezTo>
                  <a:pt x="734438" y="945205"/>
                  <a:pt x="147536" y="1340796"/>
                  <a:pt x="29183" y="1468877"/>
                </a:cubicBezTo>
              </a:path>
            </a:pathLst>
          </a:custGeom>
          <a:noFill/>
          <a:ln w="15875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Figura a mano libera 4"/>
          <p:cNvSpPr/>
          <p:nvPr/>
        </p:nvSpPr>
        <p:spPr bwMode="auto">
          <a:xfrm>
            <a:off x="1730964" y="4351507"/>
            <a:ext cx="1039238" cy="1468877"/>
          </a:xfrm>
          <a:custGeom>
            <a:avLst/>
            <a:gdLst>
              <a:gd name="connsiteX0" fmla="*/ 0 w 734438"/>
              <a:gd name="connsiteY0" fmla="*/ 0 h 1468877"/>
              <a:gd name="connsiteX1" fmla="*/ 729574 w 734438"/>
              <a:gd name="connsiteY1" fmla="*/ 700392 h 1468877"/>
              <a:gd name="connsiteX2" fmla="*/ 29183 w 734438"/>
              <a:gd name="connsiteY2" fmla="*/ 1468877 h 1468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4438" h="1468877">
                <a:moveTo>
                  <a:pt x="0" y="0"/>
                </a:moveTo>
                <a:cubicBezTo>
                  <a:pt x="362355" y="227789"/>
                  <a:pt x="724710" y="455579"/>
                  <a:pt x="729574" y="700392"/>
                </a:cubicBezTo>
                <a:cubicBezTo>
                  <a:pt x="734438" y="945205"/>
                  <a:pt x="147536" y="1340796"/>
                  <a:pt x="29183" y="1468877"/>
                </a:cubicBezTo>
              </a:path>
            </a:pathLst>
          </a:custGeom>
          <a:noFill/>
          <a:ln w="15875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Figura a mano libera 5"/>
          <p:cNvSpPr/>
          <p:nvPr/>
        </p:nvSpPr>
        <p:spPr bwMode="auto">
          <a:xfrm>
            <a:off x="1730964" y="4351508"/>
            <a:ext cx="1344038" cy="1447800"/>
          </a:xfrm>
          <a:custGeom>
            <a:avLst/>
            <a:gdLst>
              <a:gd name="connsiteX0" fmla="*/ 0 w 734438"/>
              <a:gd name="connsiteY0" fmla="*/ 0 h 1468877"/>
              <a:gd name="connsiteX1" fmla="*/ 729574 w 734438"/>
              <a:gd name="connsiteY1" fmla="*/ 700392 h 1468877"/>
              <a:gd name="connsiteX2" fmla="*/ 29183 w 734438"/>
              <a:gd name="connsiteY2" fmla="*/ 1468877 h 1468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4438" h="1468877">
                <a:moveTo>
                  <a:pt x="0" y="0"/>
                </a:moveTo>
                <a:cubicBezTo>
                  <a:pt x="362355" y="227789"/>
                  <a:pt x="724710" y="455579"/>
                  <a:pt x="729574" y="700392"/>
                </a:cubicBezTo>
                <a:cubicBezTo>
                  <a:pt x="734438" y="945205"/>
                  <a:pt x="147536" y="1340796"/>
                  <a:pt x="29183" y="1468877"/>
                </a:cubicBezTo>
              </a:path>
            </a:pathLst>
          </a:custGeom>
          <a:noFill/>
          <a:ln w="15875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Figura a mano libera 6"/>
          <p:cNvSpPr/>
          <p:nvPr/>
        </p:nvSpPr>
        <p:spPr bwMode="auto">
          <a:xfrm>
            <a:off x="1664492" y="4359613"/>
            <a:ext cx="535021" cy="1583987"/>
          </a:xfrm>
          <a:custGeom>
            <a:avLst/>
            <a:gdLst>
              <a:gd name="connsiteX0" fmla="*/ 77821 w 535021"/>
              <a:gd name="connsiteY0" fmla="*/ 0 h 1583987"/>
              <a:gd name="connsiteX1" fmla="*/ 535021 w 535021"/>
              <a:gd name="connsiteY1" fmla="*/ 700392 h 1583987"/>
              <a:gd name="connsiteX2" fmla="*/ 77821 w 535021"/>
              <a:gd name="connsiteY2" fmla="*/ 1459149 h 1583987"/>
              <a:gd name="connsiteX3" fmla="*/ 68093 w 535021"/>
              <a:gd name="connsiteY3" fmla="*/ 1449422 h 1583987"/>
              <a:gd name="connsiteX4" fmla="*/ 107004 w 535021"/>
              <a:gd name="connsiteY4" fmla="*/ 1449422 h 1583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5021" h="1583987">
                <a:moveTo>
                  <a:pt x="77821" y="0"/>
                </a:moveTo>
                <a:cubicBezTo>
                  <a:pt x="306421" y="228600"/>
                  <a:pt x="535021" y="457201"/>
                  <a:pt x="535021" y="700392"/>
                </a:cubicBezTo>
                <a:cubicBezTo>
                  <a:pt x="535021" y="943583"/>
                  <a:pt x="155642" y="1334311"/>
                  <a:pt x="77821" y="1459149"/>
                </a:cubicBezTo>
                <a:cubicBezTo>
                  <a:pt x="0" y="1583987"/>
                  <a:pt x="63229" y="1451043"/>
                  <a:pt x="68093" y="1449422"/>
                </a:cubicBezTo>
                <a:cubicBezTo>
                  <a:pt x="72957" y="1447801"/>
                  <a:pt x="89980" y="1448611"/>
                  <a:pt x="107004" y="1449422"/>
                </a:cubicBezTo>
              </a:path>
            </a:pathLst>
          </a:custGeom>
          <a:noFill/>
          <a:ln w="15875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8" name="Connettore 1 7"/>
          <p:cNvCxnSpPr/>
          <p:nvPr/>
        </p:nvCxnSpPr>
        <p:spPr>
          <a:xfrm>
            <a:off x="1732585" y="4340158"/>
            <a:ext cx="19456" cy="1459149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9" name="Ovale 8"/>
          <p:cNvSpPr/>
          <p:nvPr/>
        </p:nvSpPr>
        <p:spPr>
          <a:xfrm>
            <a:off x="1657204" y="4263290"/>
            <a:ext cx="174036" cy="17403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0" name="Ovale 9"/>
          <p:cNvSpPr/>
          <p:nvPr/>
        </p:nvSpPr>
        <p:spPr>
          <a:xfrm>
            <a:off x="1663100" y="5729686"/>
            <a:ext cx="174036" cy="17403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1" name="Ovale 10"/>
          <p:cNvSpPr/>
          <p:nvPr/>
        </p:nvSpPr>
        <p:spPr>
          <a:xfrm>
            <a:off x="2111964" y="4961107"/>
            <a:ext cx="174036" cy="17403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2" name="Ovale 11"/>
          <p:cNvSpPr/>
          <p:nvPr/>
        </p:nvSpPr>
        <p:spPr>
          <a:xfrm>
            <a:off x="2340564" y="4961107"/>
            <a:ext cx="174036" cy="17403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4" name="Ovale 13"/>
          <p:cNvSpPr/>
          <p:nvPr/>
        </p:nvSpPr>
        <p:spPr>
          <a:xfrm>
            <a:off x="2645364" y="4961107"/>
            <a:ext cx="174036" cy="17403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5" name="Ovale 14"/>
          <p:cNvSpPr/>
          <p:nvPr/>
        </p:nvSpPr>
        <p:spPr>
          <a:xfrm>
            <a:off x="2950164" y="4961107"/>
            <a:ext cx="174036" cy="17403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1311965" y="5761382"/>
            <a:ext cx="38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latin typeface="Arial" pitchFamily="34" charset="0"/>
              </a:rPr>
              <a:t>u</a:t>
            </a:r>
            <a:endParaRPr lang="it-IT" sz="2400" dirty="0">
              <a:latin typeface="Arial" pitchFamily="34" charset="0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1398104" y="3906078"/>
            <a:ext cx="38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latin typeface="Arial" pitchFamily="34" charset="0"/>
              </a:rPr>
              <a:t>v</a:t>
            </a:r>
            <a:endParaRPr lang="it-IT" sz="2400" dirty="0">
              <a:latin typeface="Arial" pitchFamily="34" charset="0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908341" y="4730274"/>
            <a:ext cx="491760" cy="461665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b="1" i="1" dirty="0" smtClean="0">
                <a:solidFill>
                  <a:srgbClr val="669900"/>
                </a:solidFill>
                <a:latin typeface="Arial" pitchFamily="34" charset="0"/>
              </a:rPr>
              <a:t>G</a:t>
            </a:r>
            <a:endParaRPr lang="it-IT" sz="2400" i="1" dirty="0">
              <a:solidFill>
                <a:srgbClr val="669900"/>
              </a:solidFill>
              <a:latin typeface="Arial" pitchFamily="34" charset="0"/>
            </a:endParaRPr>
          </a:p>
        </p:txBody>
      </p:sp>
      <p:cxnSp>
        <p:nvCxnSpPr>
          <p:cNvPr id="36" name="Connettore 1 35"/>
          <p:cNvCxnSpPr/>
          <p:nvPr/>
        </p:nvCxnSpPr>
        <p:spPr bwMode="auto">
          <a:xfrm>
            <a:off x="4501938" y="5067492"/>
            <a:ext cx="457200" cy="729575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rgbClr val="F6960A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7" name="Connettore 1 36"/>
          <p:cNvCxnSpPr/>
          <p:nvPr/>
        </p:nvCxnSpPr>
        <p:spPr bwMode="auto">
          <a:xfrm flipV="1">
            <a:off x="4965596" y="5061034"/>
            <a:ext cx="457200" cy="729575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Connettore 1 37"/>
          <p:cNvCxnSpPr/>
          <p:nvPr/>
        </p:nvCxnSpPr>
        <p:spPr bwMode="auto">
          <a:xfrm flipV="1">
            <a:off x="4496770" y="4322281"/>
            <a:ext cx="457200" cy="729575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9" name="Connettore 1 38"/>
          <p:cNvCxnSpPr/>
          <p:nvPr/>
        </p:nvCxnSpPr>
        <p:spPr bwMode="auto">
          <a:xfrm>
            <a:off x="4974636" y="4331323"/>
            <a:ext cx="457200" cy="729575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rgbClr val="F6960A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Connettore 1 39"/>
          <p:cNvCxnSpPr/>
          <p:nvPr/>
        </p:nvCxnSpPr>
        <p:spPr bwMode="auto">
          <a:xfrm flipH="1">
            <a:off x="4963012" y="4301424"/>
            <a:ext cx="194" cy="1478990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1" name="Connettore 1 40"/>
          <p:cNvCxnSpPr/>
          <p:nvPr/>
        </p:nvCxnSpPr>
        <p:spPr bwMode="auto">
          <a:xfrm flipV="1">
            <a:off x="4963206" y="5051994"/>
            <a:ext cx="773430" cy="754380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Connettore 1 41"/>
          <p:cNvCxnSpPr/>
          <p:nvPr/>
        </p:nvCxnSpPr>
        <p:spPr bwMode="auto">
          <a:xfrm>
            <a:off x="4185966" y="5055804"/>
            <a:ext cx="773430" cy="754380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3" name="Connettore 1 42"/>
          <p:cNvCxnSpPr/>
          <p:nvPr/>
        </p:nvCxnSpPr>
        <p:spPr bwMode="auto">
          <a:xfrm>
            <a:off x="4955586" y="4293804"/>
            <a:ext cx="773430" cy="754380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Connettore 1 43"/>
          <p:cNvCxnSpPr/>
          <p:nvPr/>
        </p:nvCxnSpPr>
        <p:spPr bwMode="auto">
          <a:xfrm flipV="1">
            <a:off x="4193586" y="4297614"/>
            <a:ext cx="773430" cy="754380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5" name="Ovale 44"/>
          <p:cNvSpPr/>
          <p:nvPr/>
        </p:nvSpPr>
        <p:spPr>
          <a:xfrm>
            <a:off x="5340396" y="4971984"/>
            <a:ext cx="174036" cy="17403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46" name="Ovale 45"/>
          <p:cNvSpPr/>
          <p:nvPr/>
        </p:nvSpPr>
        <p:spPr>
          <a:xfrm>
            <a:off x="5646420" y="4959132"/>
            <a:ext cx="174036" cy="17403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47" name="Ovale 46"/>
          <p:cNvSpPr/>
          <p:nvPr/>
        </p:nvSpPr>
        <p:spPr>
          <a:xfrm>
            <a:off x="4419600" y="4966752"/>
            <a:ext cx="174036" cy="17403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48" name="Ovale 47"/>
          <p:cNvSpPr/>
          <p:nvPr/>
        </p:nvSpPr>
        <p:spPr>
          <a:xfrm>
            <a:off x="4114800" y="4974372"/>
            <a:ext cx="174036" cy="17403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49" name="Ovale 48"/>
          <p:cNvSpPr/>
          <p:nvPr/>
        </p:nvSpPr>
        <p:spPr>
          <a:xfrm>
            <a:off x="4881709" y="5693364"/>
            <a:ext cx="174036" cy="17403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50" name="Ovale 49"/>
          <p:cNvSpPr/>
          <p:nvPr/>
        </p:nvSpPr>
        <p:spPr>
          <a:xfrm>
            <a:off x="4873074" y="4244274"/>
            <a:ext cx="174036" cy="174036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51" name="Rettangolo 50"/>
          <p:cNvSpPr/>
          <p:nvPr/>
        </p:nvSpPr>
        <p:spPr>
          <a:xfrm>
            <a:off x="4800600" y="5764696"/>
            <a:ext cx="3379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latin typeface="Arial" pitchFamily="34" charset="0"/>
              </a:rPr>
              <a:t>u</a:t>
            </a:r>
            <a:endParaRPr lang="it-IT" sz="2400" dirty="0">
              <a:latin typeface="Arial" pitchFamily="34" charset="0"/>
            </a:endParaRPr>
          </a:p>
        </p:txBody>
      </p:sp>
      <p:sp>
        <p:nvSpPr>
          <p:cNvPr id="52" name="Rettangolo 51"/>
          <p:cNvSpPr/>
          <p:nvPr/>
        </p:nvSpPr>
        <p:spPr>
          <a:xfrm>
            <a:off x="4770783" y="3839818"/>
            <a:ext cx="38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latin typeface="Arial" pitchFamily="34" charset="0"/>
              </a:rPr>
              <a:t>v</a:t>
            </a:r>
            <a:endParaRPr lang="it-IT" sz="2400" dirty="0">
              <a:latin typeface="Arial" pitchFamily="34" charset="0"/>
            </a:endParaRPr>
          </a:p>
        </p:txBody>
      </p: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6248400" y="4724400"/>
            <a:ext cx="1676400" cy="461665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>
            <a:defPPr>
              <a:defRPr lang="it-IT"/>
            </a:defPPr>
            <a:lvl1pPr>
              <a:spcBef>
                <a:spcPct val="50000"/>
              </a:spcBef>
              <a:defRPr sz="2400" b="1" i="1">
                <a:solidFill>
                  <a:srgbClr val="669900"/>
                </a:solidFill>
                <a:latin typeface="Arial" pitchFamily="34" charset="0"/>
              </a:defRPr>
            </a:lvl1pPr>
          </a:lstStyle>
          <a:p>
            <a:r>
              <a:rPr lang="en-US" dirty="0" err="1"/>
              <a:t>psl</a:t>
            </a:r>
            <a:r>
              <a:rPr lang="en-US" dirty="0"/>
              <a:t>(G)=5</a:t>
            </a:r>
          </a:p>
        </p:txBody>
      </p:sp>
    </p:spTree>
    <p:extLst>
      <p:ext uri="{BB962C8B-B14F-4D97-AF65-F5344CB8AC3E}">
        <p14:creationId xmlns:p14="http://schemas.microsoft.com/office/powerpoint/2010/main" val="426137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How to draw S*-nodes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1" y="1295400"/>
            <a:ext cx="8688590" cy="3662362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76400" y="5091338"/>
            <a:ext cx="5457825" cy="571500"/>
          </a:xfrm>
          <a:prstGeom prst="rect">
            <a:avLst/>
          </a:prstGeom>
        </p:spPr>
      </p:pic>
      <p:sp>
        <p:nvSpPr>
          <p:cNvPr id="12" name="Rettangolo 11"/>
          <p:cNvSpPr/>
          <p:nvPr/>
        </p:nvSpPr>
        <p:spPr bwMode="auto">
          <a:xfrm>
            <a:off x="1582782" y="5029200"/>
            <a:ext cx="5638800" cy="685800"/>
          </a:xfrm>
          <a:prstGeom prst="rect">
            <a:avLst/>
          </a:prstGeom>
          <a:noFill/>
          <a:ln w="12700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ttangolo 13"/>
          <p:cNvSpPr/>
          <p:nvPr/>
        </p:nvSpPr>
        <p:spPr bwMode="auto">
          <a:xfrm>
            <a:off x="7179467" y="1776410"/>
            <a:ext cx="228600" cy="228600"/>
          </a:xfrm>
          <a:prstGeom prst="rect">
            <a:avLst/>
          </a:prstGeom>
          <a:solidFill>
            <a:schemeClr val="bg1"/>
          </a:solidFill>
          <a:ln w="12700" cap="sq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7097239" y="1706044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it-IT" dirty="0"/>
          </a:p>
        </p:txBody>
      </p:sp>
      <p:sp>
        <p:nvSpPr>
          <p:cNvPr id="36" name="Rettangolo 35"/>
          <p:cNvSpPr/>
          <p:nvPr/>
        </p:nvSpPr>
        <p:spPr bwMode="auto">
          <a:xfrm>
            <a:off x="7139618" y="2249482"/>
            <a:ext cx="327982" cy="210841"/>
          </a:xfrm>
          <a:prstGeom prst="rect">
            <a:avLst/>
          </a:prstGeom>
          <a:solidFill>
            <a:schemeClr val="bg1"/>
          </a:solidFill>
          <a:ln w="12700" cap="sq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Rettangolo 36"/>
          <p:cNvSpPr/>
          <p:nvPr/>
        </p:nvSpPr>
        <p:spPr bwMode="auto">
          <a:xfrm>
            <a:off x="7848600" y="1670344"/>
            <a:ext cx="327982" cy="310856"/>
          </a:xfrm>
          <a:prstGeom prst="rect">
            <a:avLst/>
          </a:prstGeom>
          <a:solidFill>
            <a:schemeClr val="bg1"/>
          </a:solidFill>
          <a:ln w="12700" cap="sq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696600" y="5976249"/>
            <a:ext cx="1471878" cy="492443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it-IT" sz="2600" dirty="0" smtClean="0"/>
              <a:t>0 &lt; </a:t>
            </a:r>
            <a:r>
              <a:rPr lang="el-GR" sz="2600" dirty="0" smtClean="0"/>
              <a:t>ε</a:t>
            </a:r>
            <a:r>
              <a:rPr lang="it-IT" sz="2600" dirty="0" smtClean="0"/>
              <a:t> &lt; </a:t>
            </a:r>
            <a:r>
              <a:rPr lang="el-GR" sz="2600" dirty="0" smtClean="0"/>
              <a:t>α</a:t>
            </a:r>
            <a:endParaRPr lang="it-IT" sz="2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302249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How to draw R-nodes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41707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riangolo isoscele 24"/>
          <p:cNvSpPr/>
          <p:nvPr/>
        </p:nvSpPr>
        <p:spPr bwMode="auto">
          <a:xfrm rot="20205136">
            <a:off x="2440606" y="3286234"/>
            <a:ext cx="1588390" cy="323444"/>
          </a:xfrm>
          <a:prstGeom prst="triangle">
            <a:avLst>
              <a:gd name="adj" fmla="val 58384"/>
            </a:avLst>
          </a:prstGeom>
          <a:solidFill>
            <a:schemeClr val="bg1">
              <a:lumMod val="65000"/>
              <a:alpha val="30000"/>
            </a:schemeClr>
          </a:solidFill>
          <a:ln w="12700" cap="sq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" name="Connettore 1 4"/>
          <p:cNvCxnSpPr/>
          <p:nvPr/>
        </p:nvCxnSpPr>
        <p:spPr bwMode="auto">
          <a:xfrm flipH="1">
            <a:off x="2558975" y="3275810"/>
            <a:ext cx="2416430" cy="647481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Connettore 1 23"/>
          <p:cNvCxnSpPr/>
          <p:nvPr/>
        </p:nvCxnSpPr>
        <p:spPr bwMode="auto">
          <a:xfrm flipH="1">
            <a:off x="2512897" y="3277741"/>
            <a:ext cx="1556971" cy="660895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293BBD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How to draw R-nodes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Triangolo isoscele 2"/>
          <p:cNvSpPr/>
          <p:nvPr/>
        </p:nvSpPr>
        <p:spPr bwMode="auto">
          <a:xfrm rot="1325190">
            <a:off x="5137103" y="2728817"/>
            <a:ext cx="1722439" cy="910488"/>
          </a:xfrm>
          <a:prstGeom prst="triangle">
            <a:avLst>
              <a:gd name="adj" fmla="val 29854"/>
            </a:avLst>
          </a:prstGeom>
          <a:solidFill>
            <a:schemeClr val="bg1">
              <a:lumMod val="65000"/>
              <a:alpha val="30000"/>
            </a:schemeClr>
          </a:solidFill>
          <a:ln w="127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Triangolo isoscele 3"/>
          <p:cNvSpPr/>
          <p:nvPr/>
        </p:nvSpPr>
        <p:spPr bwMode="auto">
          <a:xfrm>
            <a:off x="4070750" y="2699494"/>
            <a:ext cx="904655" cy="552777"/>
          </a:xfrm>
          <a:prstGeom prst="triangle">
            <a:avLst>
              <a:gd name="adj" fmla="val 59499"/>
            </a:avLst>
          </a:prstGeom>
          <a:solidFill>
            <a:schemeClr val="bg1">
              <a:lumMod val="65000"/>
              <a:alpha val="30000"/>
            </a:schemeClr>
          </a:solidFill>
          <a:ln w="12700" cap="sq" cmpd="sng" algn="ctr">
            <a:solidFill>
              <a:srgbClr val="6699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" name="Connettore 1 5"/>
          <p:cNvCxnSpPr/>
          <p:nvPr/>
        </p:nvCxnSpPr>
        <p:spPr bwMode="auto">
          <a:xfrm>
            <a:off x="4080022" y="3308358"/>
            <a:ext cx="2533878" cy="631766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" name="Connettore 1 6"/>
          <p:cNvCxnSpPr>
            <a:stCxn id="3" idx="2"/>
          </p:cNvCxnSpPr>
          <p:nvPr/>
        </p:nvCxnSpPr>
        <p:spPr bwMode="auto">
          <a:xfrm>
            <a:off x="5029127" y="3282074"/>
            <a:ext cx="1612248" cy="665591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293BBD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Connettore 1 7"/>
          <p:cNvCxnSpPr>
            <a:stCxn id="12" idx="6"/>
            <a:endCxn id="16" idx="2"/>
          </p:cNvCxnSpPr>
          <p:nvPr/>
        </p:nvCxnSpPr>
        <p:spPr bwMode="auto">
          <a:xfrm flipV="1">
            <a:off x="4111296" y="3260428"/>
            <a:ext cx="856361" cy="10678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293BBD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Rettangolo 8"/>
          <p:cNvSpPr/>
          <p:nvPr/>
        </p:nvSpPr>
        <p:spPr>
          <a:xfrm>
            <a:off x="2057400" y="3691631"/>
            <a:ext cx="385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i="1" dirty="0" smtClean="0">
                <a:latin typeface="Arial" pitchFamily="34" charset="0"/>
              </a:rPr>
              <a:t>s</a:t>
            </a:r>
            <a:r>
              <a:rPr lang="it-IT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</p:txBody>
      </p:sp>
      <p:sp>
        <p:nvSpPr>
          <p:cNvPr id="10" name="Ovale 9"/>
          <p:cNvSpPr/>
          <p:nvPr/>
        </p:nvSpPr>
        <p:spPr>
          <a:xfrm>
            <a:off x="2426724" y="3850589"/>
            <a:ext cx="158266" cy="158266"/>
          </a:xfrm>
          <a:prstGeom prst="ellipse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1" name="Ovale 10"/>
          <p:cNvSpPr/>
          <p:nvPr/>
        </p:nvSpPr>
        <p:spPr>
          <a:xfrm>
            <a:off x="6577266" y="3858736"/>
            <a:ext cx="158266" cy="158266"/>
          </a:xfrm>
          <a:prstGeom prst="ellipse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2" name="Ovale 11"/>
          <p:cNvSpPr/>
          <p:nvPr/>
        </p:nvSpPr>
        <p:spPr>
          <a:xfrm>
            <a:off x="4003296" y="3217106"/>
            <a:ext cx="108000" cy="108000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5132821" y="3563946"/>
            <a:ext cx="461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i="1" dirty="0" smtClean="0">
                <a:solidFill>
                  <a:srgbClr val="C00000"/>
                </a:solidFill>
              </a:rPr>
              <a:t>r </a:t>
            </a:r>
            <a:r>
              <a:rPr lang="it-IT" i="1" baseline="30000" dirty="0" smtClean="0">
                <a:solidFill>
                  <a:srgbClr val="C00000"/>
                </a:solidFill>
              </a:rPr>
              <a:t>-</a:t>
            </a:r>
            <a:r>
              <a:rPr lang="it-IT" i="1" baseline="-25000" dirty="0" smtClean="0">
                <a:solidFill>
                  <a:srgbClr val="C00000"/>
                </a:solidFill>
              </a:rPr>
              <a:t>2</a:t>
            </a:r>
            <a:endParaRPr lang="it-IT" i="1" dirty="0"/>
          </a:p>
        </p:txBody>
      </p:sp>
      <p:sp>
        <p:nvSpPr>
          <p:cNvPr id="15" name="Rettangolo 14"/>
          <p:cNvSpPr/>
          <p:nvPr/>
        </p:nvSpPr>
        <p:spPr>
          <a:xfrm>
            <a:off x="3594001" y="3548808"/>
            <a:ext cx="603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i="1" dirty="0" smtClean="0">
                <a:solidFill>
                  <a:srgbClr val="C00000"/>
                </a:solidFill>
              </a:rPr>
              <a:t>r </a:t>
            </a:r>
            <a:r>
              <a:rPr lang="it-IT" i="1" baseline="30000" dirty="0" smtClean="0">
                <a:solidFill>
                  <a:srgbClr val="C00000"/>
                </a:solidFill>
              </a:rPr>
              <a:t>+</a:t>
            </a:r>
            <a:r>
              <a:rPr lang="it-IT" i="1" baseline="-25000" dirty="0" smtClean="0">
                <a:solidFill>
                  <a:srgbClr val="C00000"/>
                </a:solidFill>
              </a:rPr>
              <a:t>2</a:t>
            </a:r>
            <a:r>
              <a:rPr lang="el-GR" i="1" baseline="-25000" dirty="0" smtClean="0">
                <a:solidFill>
                  <a:srgbClr val="C00000"/>
                </a:solidFill>
              </a:rPr>
              <a:t>Δ</a:t>
            </a:r>
            <a:endParaRPr lang="it-IT" i="1" dirty="0"/>
          </a:p>
        </p:txBody>
      </p:sp>
      <p:sp>
        <p:nvSpPr>
          <p:cNvPr id="16" name="Ovale 15"/>
          <p:cNvSpPr/>
          <p:nvPr/>
        </p:nvSpPr>
        <p:spPr>
          <a:xfrm>
            <a:off x="4967657" y="3206428"/>
            <a:ext cx="108000" cy="108000"/>
          </a:xfrm>
          <a:prstGeom prst="ellips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6" name="Rettangolo 25"/>
          <p:cNvSpPr/>
          <p:nvPr/>
        </p:nvSpPr>
        <p:spPr>
          <a:xfrm>
            <a:off x="6673448" y="3733800"/>
            <a:ext cx="3369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i="1" dirty="0" smtClean="0">
                <a:latin typeface="Arial" pitchFamily="34" charset="0"/>
              </a:rPr>
              <a:t>t</a:t>
            </a:r>
            <a:r>
              <a:rPr lang="it-IT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i="1" baseline="-25000" dirty="0">
              <a:solidFill>
                <a:srgbClr val="669900"/>
              </a:solidFill>
              <a:latin typeface="Arial" pitchFamily="34" charset="0"/>
            </a:endParaRP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457200" y="4876800"/>
            <a:ext cx="8229600" cy="658835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</a:rPr>
              <a:t>Similar construction as for S*-nodes</a:t>
            </a:r>
            <a:endParaRPr lang="en-US" sz="2800" i="1" dirty="0">
              <a:latin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73701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Open problems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25898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Open problems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457200" y="1443841"/>
            <a:ext cx="8077200" cy="9541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+mn-lt"/>
              </a:rPr>
              <a:t>Study the </a:t>
            </a:r>
            <a:r>
              <a:rPr lang="en-US" sz="2800" b="1" dirty="0" smtClean="0">
                <a:latin typeface="+mn-lt"/>
              </a:rPr>
              <a:t>1-planar s. n. </a:t>
            </a:r>
            <a:r>
              <a:rPr lang="en-US" sz="2800" dirty="0">
                <a:latin typeface="+mn-lt"/>
              </a:rPr>
              <a:t>of 1-planar straight-line </a:t>
            </a:r>
            <a:r>
              <a:rPr lang="en-US" sz="2800" dirty="0" err="1" smtClean="0">
                <a:latin typeface="+mn-lt"/>
              </a:rPr>
              <a:t>drawable</a:t>
            </a:r>
            <a:r>
              <a:rPr lang="en-US" sz="2800" dirty="0" smtClean="0">
                <a:latin typeface="+mn-lt"/>
              </a:rPr>
              <a:t> graphs: </a:t>
            </a:r>
            <a:r>
              <a:rPr lang="en-US" sz="2800" b="1" dirty="0" smtClean="0">
                <a:latin typeface="+mn-lt"/>
              </a:rPr>
              <a:t>Is it </a:t>
            </a:r>
            <a:r>
              <a:rPr lang="en-US" sz="2800" b="1" dirty="0">
                <a:latin typeface="+mn-lt"/>
              </a:rPr>
              <a:t>bounded in </a:t>
            </a:r>
            <a:r>
              <a:rPr lang="el-GR" sz="2800" b="1" dirty="0" smtClean="0">
                <a:latin typeface="+mn-lt"/>
              </a:rPr>
              <a:t>Δ</a:t>
            </a:r>
            <a:r>
              <a:rPr lang="it-IT" sz="2800" b="1" dirty="0" smtClean="0">
                <a:latin typeface="+mn-lt"/>
              </a:rPr>
              <a:t>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347481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Open problems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57200" y="2590800"/>
            <a:ext cx="8077200" cy="9541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+mn-lt"/>
              </a:rPr>
              <a:t>Is the </a:t>
            </a:r>
            <a:r>
              <a:rPr lang="en-US" sz="2800" dirty="0">
                <a:latin typeface="+mn-lt"/>
              </a:rPr>
              <a:t>quadratic upper bound </a:t>
            </a:r>
            <a:r>
              <a:rPr lang="en-US" sz="2800" dirty="0" smtClean="0">
                <a:latin typeface="+mn-lt"/>
              </a:rPr>
              <a:t>for planar </a:t>
            </a:r>
            <a:r>
              <a:rPr lang="en-US" sz="2800" dirty="0" err="1" smtClean="0">
                <a:latin typeface="+mn-lt"/>
              </a:rPr>
              <a:t>s.n</a:t>
            </a:r>
            <a:r>
              <a:rPr lang="en-US" sz="2800" dirty="0" smtClean="0">
                <a:latin typeface="+mn-lt"/>
              </a:rPr>
              <a:t>. of o1p graphs tight?</a:t>
            </a:r>
          </a:p>
        </p:txBody>
      </p:sp>
      <p:sp>
        <p:nvSpPr>
          <p:cNvPr id="6" name="Rettangolo 5"/>
          <p:cNvSpPr/>
          <p:nvPr/>
        </p:nvSpPr>
        <p:spPr>
          <a:xfrm>
            <a:off x="457200" y="1443841"/>
            <a:ext cx="8077200" cy="9541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+mn-lt"/>
              </a:rPr>
              <a:t>Study the </a:t>
            </a:r>
            <a:r>
              <a:rPr lang="en-US" sz="2800" b="1" dirty="0" smtClean="0">
                <a:latin typeface="+mn-lt"/>
              </a:rPr>
              <a:t>1-planar s. n. </a:t>
            </a:r>
            <a:r>
              <a:rPr lang="en-US" sz="2800" dirty="0">
                <a:latin typeface="+mn-lt"/>
              </a:rPr>
              <a:t>of 1-planar straight-line </a:t>
            </a:r>
            <a:r>
              <a:rPr lang="en-US" sz="2800" dirty="0" err="1" smtClean="0">
                <a:latin typeface="+mn-lt"/>
              </a:rPr>
              <a:t>drawable</a:t>
            </a:r>
            <a:r>
              <a:rPr lang="en-US" sz="2800" dirty="0" smtClean="0">
                <a:latin typeface="+mn-lt"/>
              </a:rPr>
              <a:t> graphs: </a:t>
            </a:r>
            <a:r>
              <a:rPr lang="en-US" sz="2800" b="1" dirty="0" smtClean="0">
                <a:latin typeface="+mn-lt"/>
              </a:rPr>
              <a:t>Is it </a:t>
            </a:r>
            <a:r>
              <a:rPr lang="en-US" sz="2800" b="1" dirty="0">
                <a:latin typeface="+mn-lt"/>
              </a:rPr>
              <a:t>bounded in </a:t>
            </a:r>
            <a:r>
              <a:rPr lang="el-GR" sz="2800" b="1" dirty="0" smtClean="0">
                <a:latin typeface="+mn-lt"/>
              </a:rPr>
              <a:t>Δ</a:t>
            </a:r>
            <a:r>
              <a:rPr lang="it-IT" sz="2800" b="1" dirty="0" smtClean="0">
                <a:latin typeface="+mn-lt"/>
              </a:rPr>
              <a:t>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506164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Open problems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57200" y="3750677"/>
            <a:ext cx="8077200" cy="138499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+mn-lt"/>
              </a:rPr>
              <a:t>Can </a:t>
            </a:r>
            <a:r>
              <a:rPr lang="en-US" sz="2800" dirty="0">
                <a:latin typeface="+mn-lt"/>
              </a:rPr>
              <a:t>we </a:t>
            </a:r>
            <a:r>
              <a:rPr lang="en-US" sz="2800" dirty="0" smtClean="0">
                <a:latin typeface="+mn-lt"/>
              </a:rPr>
              <a:t>draw planar </a:t>
            </a:r>
            <a:r>
              <a:rPr lang="en-US" sz="2800" dirty="0">
                <a:latin typeface="+mn-lt"/>
              </a:rPr>
              <a:t>partial 3-trees with </a:t>
            </a:r>
            <a:r>
              <a:rPr lang="en-US" sz="2800" dirty="0" smtClean="0">
                <a:latin typeface="+mn-lt"/>
              </a:rPr>
              <a:t>o(</a:t>
            </a:r>
            <a:r>
              <a:rPr lang="el-GR" sz="2800" dirty="0" smtClean="0">
                <a:latin typeface="+mn-lt"/>
              </a:rPr>
              <a:t>Δ</a:t>
            </a:r>
            <a:r>
              <a:rPr lang="it-IT" sz="2800" baseline="30000" dirty="0" smtClean="0">
                <a:latin typeface="+mn-lt"/>
              </a:rPr>
              <a:t>5</a:t>
            </a:r>
            <a:r>
              <a:rPr lang="en-US" sz="2800" dirty="0" smtClean="0">
                <a:latin typeface="+mn-lt"/>
              </a:rPr>
              <a:t>) </a:t>
            </a:r>
            <a:r>
              <a:rPr lang="en-US" sz="2800" dirty="0">
                <a:latin typeface="+mn-lt"/>
              </a:rPr>
              <a:t>slopes and a constant number of crossings per edge?</a:t>
            </a:r>
            <a:endParaRPr lang="it-IT" sz="2800" dirty="0">
              <a:latin typeface="+mn-lt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57200" y="2590800"/>
            <a:ext cx="8077200" cy="9541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+mn-lt"/>
              </a:rPr>
              <a:t>Is the </a:t>
            </a:r>
            <a:r>
              <a:rPr lang="en-US" sz="2800" dirty="0">
                <a:latin typeface="+mn-lt"/>
              </a:rPr>
              <a:t>quadratic upper bound </a:t>
            </a:r>
            <a:r>
              <a:rPr lang="en-US" sz="2800" dirty="0" smtClean="0">
                <a:latin typeface="+mn-lt"/>
              </a:rPr>
              <a:t>for planar </a:t>
            </a:r>
            <a:r>
              <a:rPr lang="en-US" sz="2800" dirty="0" err="1" smtClean="0">
                <a:latin typeface="+mn-lt"/>
              </a:rPr>
              <a:t>s.n</a:t>
            </a:r>
            <a:r>
              <a:rPr lang="en-US" sz="2800" dirty="0" smtClean="0">
                <a:latin typeface="+mn-lt"/>
              </a:rPr>
              <a:t>. of o1p graphs tight?</a:t>
            </a:r>
          </a:p>
        </p:txBody>
      </p:sp>
      <p:sp>
        <p:nvSpPr>
          <p:cNvPr id="6" name="Rettangolo 5"/>
          <p:cNvSpPr/>
          <p:nvPr/>
        </p:nvSpPr>
        <p:spPr>
          <a:xfrm>
            <a:off x="457200" y="1443841"/>
            <a:ext cx="8077200" cy="9541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+mn-lt"/>
              </a:rPr>
              <a:t>Study the </a:t>
            </a:r>
            <a:r>
              <a:rPr lang="en-US" sz="2800" b="1" dirty="0" smtClean="0">
                <a:latin typeface="+mn-lt"/>
              </a:rPr>
              <a:t>1-planar s. n. </a:t>
            </a:r>
            <a:r>
              <a:rPr lang="en-US" sz="2800" dirty="0">
                <a:latin typeface="+mn-lt"/>
              </a:rPr>
              <a:t>of 1-planar straight-line </a:t>
            </a:r>
            <a:r>
              <a:rPr lang="en-US" sz="2800" dirty="0" err="1" smtClean="0">
                <a:latin typeface="+mn-lt"/>
              </a:rPr>
              <a:t>drawable</a:t>
            </a:r>
            <a:r>
              <a:rPr lang="en-US" sz="2800" dirty="0" smtClean="0">
                <a:latin typeface="+mn-lt"/>
              </a:rPr>
              <a:t> graphs: </a:t>
            </a:r>
            <a:r>
              <a:rPr lang="en-US" sz="2800" b="1" dirty="0" smtClean="0">
                <a:latin typeface="+mn-lt"/>
              </a:rPr>
              <a:t>Is it </a:t>
            </a:r>
            <a:r>
              <a:rPr lang="en-US" sz="2800" b="1" dirty="0">
                <a:latin typeface="+mn-lt"/>
              </a:rPr>
              <a:t>bounded in </a:t>
            </a:r>
            <a:r>
              <a:rPr lang="el-GR" sz="2800" b="1" dirty="0" smtClean="0">
                <a:latin typeface="+mn-lt"/>
              </a:rPr>
              <a:t>Δ</a:t>
            </a:r>
            <a:r>
              <a:rPr lang="it-IT" sz="2800" b="1" dirty="0" smtClean="0">
                <a:latin typeface="+mn-lt"/>
              </a:rPr>
              <a:t>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31714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Open problems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57200" y="3750677"/>
            <a:ext cx="8077200" cy="138499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+mn-lt"/>
              </a:rPr>
              <a:t>Can </a:t>
            </a:r>
            <a:r>
              <a:rPr lang="en-US" sz="2800" dirty="0">
                <a:latin typeface="+mn-lt"/>
              </a:rPr>
              <a:t>we </a:t>
            </a:r>
            <a:r>
              <a:rPr lang="en-US" sz="2800" dirty="0" smtClean="0">
                <a:latin typeface="+mn-lt"/>
              </a:rPr>
              <a:t>draw planar </a:t>
            </a:r>
            <a:r>
              <a:rPr lang="en-US" sz="2800" dirty="0">
                <a:latin typeface="+mn-lt"/>
              </a:rPr>
              <a:t>partial 3-trees with </a:t>
            </a:r>
            <a:r>
              <a:rPr lang="en-US" sz="2800" dirty="0" smtClean="0">
                <a:latin typeface="+mn-lt"/>
              </a:rPr>
              <a:t>o(</a:t>
            </a:r>
            <a:r>
              <a:rPr lang="el-GR" sz="2800" dirty="0" smtClean="0">
                <a:latin typeface="+mn-lt"/>
              </a:rPr>
              <a:t>Δ</a:t>
            </a:r>
            <a:r>
              <a:rPr lang="it-IT" sz="2800" baseline="30000" dirty="0" smtClean="0">
                <a:latin typeface="+mn-lt"/>
              </a:rPr>
              <a:t>5</a:t>
            </a:r>
            <a:r>
              <a:rPr lang="en-US" sz="2800" dirty="0" smtClean="0">
                <a:latin typeface="+mn-lt"/>
              </a:rPr>
              <a:t>) </a:t>
            </a:r>
            <a:r>
              <a:rPr lang="en-US" sz="2800" dirty="0">
                <a:latin typeface="+mn-lt"/>
              </a:rPr>
              <a:t>slopes and a constant number of crossings per edge?</a:t>
            </a:r>
            <a:endParaRPr lang="it-IT" sz="2800" dirty="0">
              <a:latin typeface="+mn-lt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57200" y="2590800"/>
            <a:ext cx="8077200" cy="9541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+mn-lt"/>
              </a:rPr>
              <a:t>Is the </a:t>
            </a:r>
            <a:r>
              <a:rPr lang="en-US" sz="2800" dirty="0">
                <a:latin typeface="+mn-lt"/>
              </a:rPr>
              <a:t>quadratic upper bound </a:t>
            </a:r>
            <a:r>
              <a:rPr lang="en-US" sz="2800" dirty="0" smtClean="0">
                <a:latin typeface="+mn-lt"/>
              </a:rPr>
              <a:t>for planar </a:t>
            </a:r>
            <a:r>
              <a:rPr lang="en-US" sz="2800" dirty="0" err="1" smtClean="0">
                <a:latin typeface="+mn-lt"/>
              </a:rPr>
              <a:t>s.n</a:t>
            </a:r>
            <a:r>
              <a:rPr lang="en-US" sz="2800" dirty="0" smtClean="0">
                <a:latin typeface="+mn-lt"/>
              </a:rPr>
              <a:t>. of o1p graphs tight?</a:t>
            </a:r>
          </a:p>
        </p:txBody>
      </p:sp>
      <p:sp>
        <p:nvSpPr>
          <p:cNvPr id="6" name="Rettangolo 5"/>
          <p:cNvSpPr/>
          <p:nvPr/>
        </p:nvSpPr>
        <p:spPr>
          <a:xfrm>
            <a:off x="457200" y="1443841"/>
            <a:ext cx="8077200" cy="9541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+mn-lt"/>
              </a:rPr>
              <a:t>Study the </a:t>
            </a:r>
            <a:r>
              <a:rPr lang="en-US" sz="2800" b="1" dirty="0" smtClean="0">
                <a:latin typeface="+mn-lt"/>
              </a:rPr>
              <a:t>1-planar s. n. </a:t>
            </a:r>
            <a:r>
              <a:rPr lang="en-US" sz="2800" dirty="0">
                <a:latin typeface="+mn-lt"/>
              </a:rPr>
              <a:t>of 1-planar straight-line </a:t>
            </a:r>
            <a:r>
              <a:rPr lang="en-US" sz="2800" dirty="0" err="1" smtClean="0">
                <a:latin typeface="+mn-lt"/>
              </a:rPr>
              <a:t>drawable</a:t>
            </a:r>
            <a:r>
              <a:rPr lang="en-US" sz="2800" dirty="0" smtClean="0">
                <a:latin typeface="+mn-lt"/>
              </a:rPr>
              <a:t> graphs: </a:t>
            </a:r>
            <a:r>
              <a:rPr lang="en-US" sz="2800" b="1" dirty="0" smtClean="0">
                <a:latin typeface="+mn-lt"/>
              </a:rPr>
              <a:t>Is it </a:t>
            </a:r>
            <a:r>
              <a:rPr lang="en-US" sz="2800" b="1" dirty="0">
                <a:latin typeface="+mn-lt"/>
              </a:rPr>
              <a:t>bounded in </a:t>
            </a:r>
            <a:r>
              <a:rPr lang="el-GR" sz="2800" b="1" dirty="0" smtClean="0">
                <a:latin typeface="+mn-lt"/>
              </a:rPr>
              <a:t>Δ</a:t>
            </a:r>
            <a:r>
              <a:rPr lang="it-IT" sz="2800" b="1" dirty="0" smtClean="0">
                <a:latin typeface="+mn-lt"/>
              </a:rPr>
              <a:t>?</a:t>
            </a:r>
          </a:p>
        </p:txBody>
      </p:sp>
      <p:sp>
        <p:nvSpPr>
          <p:cNvPr id="7" name="Titolo 1"/>
          <p:cNvSpPr txBox="1">
            <a:spLocks/>
          </p:cNvSpPr>
          <p:nvPr/>
        </p:nvSpPr>
        <p:spPr bwMode="auto">
          <a:xfrm>
            <a:off x="381000" y="5257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Thank you!</a:t>
            </a:r>
            <a:endParaRPr lang="en-US" kern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602661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4800" y="1865293"/>
            <a:ext cx="8458200" cy="1384995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</a:rPr>
              <a:t>Given a family of (planar) graphs, find upper and lower bounds on the (planar) slope number of any graph </a:t>
            </a:r>
            <a:r>
              <a:rPr lang="en-US" sz="2800" b="1" i="1" dirty="0" smtClean="0">
                <a:latin typeface="Arial" pitchFamily="34" charset="0"/>
              </a:rPr>
              <a:t>G </a:t>
            </a:r>
            <a:r>
              <a:rPr lang="en-US" sz="2800" dirty="0" smtClean="0">
                <a:latin typeface="Arial" pitchFamily="34" charset="0"/>
              </a:rPr>
              <a:t>in the family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839200" cy="11430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(Planar) Slope Number Problem </a:t>
            </a:r>
            <a:endParaRPr lang="en-US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4800" y="1865293"/>
            <a:ext cx="8458200" cy="1384995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</a:rPr>
              <a:t>Given a family of (planar) graphs, find upper and lower bounds on the (planar) slope number of any graph </a:t>
            </a:r>
            <a:r>
              <a:rPr lang="en-US" sz="2800" b="1" i="1" dirty="0" smtClean="0">
                <a:latin typeface="Arial" pitchFamily="34" charset="0"/>
              </a:rPr>
              <a:t>G </a:t>
            </a:r>
            <a:r>
              <a:rPr lang="en-US" sz="2800" dirty="0" smtClean="0">
                <a:latin typeface="Arial" pitchFamily="34" charset="0"/>
              </a:rPr>
              <a:t>in the family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839200" cy="11430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(Planar) Slope Number Problem </a:t>
            </a:r>
            <a:endParaRPr lang="en-US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7"/>
              <p:cNvSpPr txBox="1">
                <a:spLocks noChangeArrowheads="1"/>
              </p:cNvSpPr>
              <p:nvPr/>
            </p:nvSpPr>
            <p:spPr bwMode="auto">
              <a:xfrm>
                <a:off x="304800" y="3505200"/>
                <a:ext cx="8458200" cy="1685077"/>
              </a:xfrm>
              <a:prstGeom prst="rect">
                <a:avLst/>
              </a:prstGeom>
              <a:solidFill>
                <a:schemeClr val="accent3">
                  <a:lumMod val="85000"/>
                </a:schemeClr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solidFill>
                      <a:schemeClr val="tx1"/>
                    </a:solidFill>
                    <a:latin typeface="Arial" pitchFamily="34" charset="0"/>
                  </a:rPr>
                  <a:t>we focus on graphs of </a:t>
                </a:r>
                <a:r>
                  <a:rPr lang="en-US" sz="2800" b="1" i="1" dirty="0" smtClean="0">
                    <a:solidFill>
                      <a:schemeClr val="tx1"/>
                    </a:solidFill>
                    <a:latin typeface="Arial" pitchFamily="34" charset="0"/>
                  </a:rPr>
                  <a:t>bounded degree </a:t>
                </a:r>
                <a:r>
                  <a:rPr lang="el-GR" sz="2800" b="1" i="1" dirty="0" smtClean="0">
                    <a:solidFill>
                      <a:schemeClr val="tx1"/>
                    </a:solidFill>
                    <a:latin typeface="Arial" pitchFamily="34" charset="0"/>
                  </a:rPr>
                  <a:t>Δ</a:t>
                </a:r>
                <a:endParaRPr lang="en-US" sz="2800" b="1" i="1" dirty="0">
                  <a:solidFill>
                    <a:schemeClr val="tx1"/>
                  </a:solidFill>
                  <a:latin typeface="Symbol" pitchFamily="18" charset="2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it-IT" sz="2800" b="1" dirty="0" smtClean="0">
                    <a:solidFill>
                      <a:schemeClr val="tx1"/>
                    </a:solidFill>
                  </a:rPr>
                  <a:t>			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it-IT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it-IT" sz="2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l-GR" sz="2800" b="1" i="1" dirty="0">
                                <a:solidFill>
                                  <a:schemeClr val="tx1"/>
                                </a:solidFill>
                              </a:rPr>
                              <m:t>Δ</m:t>
                            </m:r>
                          </m:num>
                          <m:den>
                            <m:r>
                              <a:rPr lang="it-IT" sz="2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e>
                    </m:d>
                  </m:oMath>
                </a14:m>
                <a:r>
                  <a:rPr lang="it-IT" sz="2800" b="1" i="1" dirty="0" smtClean="0">
                    <a:solidFill>
                      <a:schemeClr val="tx1"/>
                    </a:solidFill>
                    <a:latin typeface="+mn-lt"/>
                  </a:rPr>
                  <a:t>≤ </a:t>
                </a:r>
                <a:r>
                  <a:rPr lang="it-IT" sz="2800" b="1" i="1" dirty="0" err="1" smtClean="0">
                    <a:solidFill>
                      <a:schemeClr val="tx1"/>
                    </a:solidFill>
                    <a:latin typeface="+mn-lt"/>
                  </a:rPr>
                  <a:t>sl</a:t>
                </a:r>
                <a:r>
                  <a:rPr lang="it-IT" sz="2800" b="1" i="1" dirty="0" smtClean="0">
                    <a:solidFill>
                      <a:schemeClr val="tx1"/>
                    </a:solidFill>
                    <a:latin typeface="+mn-lt"/>
                  </a:rPr>
                  <a:t>(G</a:t>
                </a:r>
                <a:r>
                  <a:rPr lang="it-IT" sz="2800" b="1" i="1" dirty="0">
                    <a:solidFill>
                      <a:schemeClr val="tx1"/>
                    </a:solidFill>
                    <a:latin typeface="+mn-lt"/>
                  </a:rPr>
                  <a:t>) ≤ </a:t>
                </a:r>
                <a:r>
                  <a:rPr lang="it-IT" sz="2800" b="1" i="1" dirty="0" smtClean="0">
                    <a:solidFill>
                      <a:schemeClr val="tx1"/>
                    </a:solidFill>
                    <a:latin typeface="+mn-lt"/>
                  </a:rPr>
                  <a:t>m</a:t>
                </a:r>
              </a:p>
            </p:txBody>
          </p:sp>
        </mc:Choice>
        <mc:Fallback xmlns="">
          <p:sp>
            <p:nvSpPr>
              <p:cNvPr id="4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3505200"/>
                <a:ext cx="8458200" cy="1685077"/>
              </a:xfrm>
              <a:prstGeom prst="rect">
                <a:avLst/>
              </a:prstGeom>
              <a:blipFill rotWithShape="0">
                <a:blip r:embed="rId3"/>
                <a:stretch>
                  <a:fillRect l="-1441" t="-3623"/>
                </a:stretch>
              </a:blip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717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839200" cy="1143000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Motivation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and State of the Art</a:t>
            </a:r>
            <a:endParaRPr lang="en-US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8.4|7.9|0.6|0.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8.4|7.9|0.6|0.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8.4|7.9|0.6|0.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8.4|7.9|0.6|0.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8.4|7.9|0.6|0.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8.4|7.9|0.6|0.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8.4|7.9|0.6|0.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8.4|7.9|0.6|0.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8.4|7.9|0.6|0.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8.4|7.9|0.6|0.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8.4|7.9|0.6|0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8.4|7.9|0.6|0.6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8.4|7.9|0.6|0.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8.4|7.9|0.6|0.6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8.4|7.9|0.6|0.6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8.4|7.9|0.6|0.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8.4|7.9|0.6|0.6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8.4|7.9|0.6|0.6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8.4|7.9|0.6|0.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8.4|7.9|0.6|0.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8.4|7.9|0.6|0.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8.4|7.9|0.6|0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8.4|7.9|0.6|0.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8.4|7.9|0.6|0.6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8.4|7.9|0.6|0.6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8.4|7.9|0.6|0.6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8.4|7.9|0.6|0.6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8.4|7.9|0.6|0.6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8.4|7.9|0.6|0.6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8.4|7.9|0.6|0.6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8.4|7.9|0.6|0.6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8.4|7.9|0.6|0.6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8.4|7.9|0.6|0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8.4|7.9|0.6|0.6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8.4|7.9|0.6|0.6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8.4|7.9|0.6|0.6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8.4|7.9|0.6|0.6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8.4|7.9|0.6|0.6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8.4|7.9|0.6|0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8.4|7.9|0.6|0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8.4|7.9|0.6|0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8.4|7.9|0.6|0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8.4|7.9|0.6|0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8.4|7.9|0.6|0.6"/>
</p:tagLst>
</file>

<file path=ppt/theme/theme1.xml><?xml version="1.0" encoding="utf-8"?>
<a:theme xmlns:a="http://schemas.openxmlformats.org/drawingml/2006/main" name="Struttura predefinita">
  <a:themeElements>
    <a:clrScheme name="Struttura predefinita 13">
      <a:dk1>
        <a:srgbClr val="000000"/>
      </a:dk1>
      <a:lt1>
        <a:srgbClr val="FFFFFF"/>
      </a:lt1>
      <a:dk2>
        <a:srgbClr val="CC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3">
        <a:dk1>
          <a:srgbClr val="000000"/>
        </a:dk1>
        <a:lt1>
          <a:srgbClr val="FFFFFF"/>
        </a:lt1>
        <a:dk2>
          <a:srgbClr val="CC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9741</TotalTime>
  <Words>2193</Words>
  <Application>Microsoft Office PowerPoint</Application>
  <PresentationFormat>Presentazione su schermo (4:3)</PresentationFormat>
  <Paragraphs>619</Paragraphs>
  <Slides>67</Slides>
  <Notes>67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67</vt:i4>
      </vt:variant>
    </vt:vector>
  </HeadingPairs>
  <TitlesOfParts>
    <vt:vector size="76" baseType="lpstr">
      <vt:lpstr>Arial</vt:lpstr>
      <vt:lpstr>Calibri</vt:lpstr>
      <vt:lpstr>Cambria Math</vt:lpstr>
      <vt:lpstr>NimbusRomNo9L-Regu</vt:lpstr>
      <vt:lpstr>NimbusRomNo9L-ReguItal</vt:lpstr>
      <vt:lpstr>StandardSymL-Slant_167</vt:lpstr>
      <vt:lpstr>Symbol</vt:lpstr>
      <vt:lpstr>Times New Roman</vt:lpstr>
      <vt:lpstr>Struttura predefinita</vt:lpstr>
      <vt:lpstr>Presentazione standard di PowerPoint</vt:lpstr>
      <vt:lpstr>Problem definition,  motivation, and results</vt:lpstr>
      <vt:lpstr>The (Planar) Slope Number  of a Graph G</vt:lpstr>
      <vt:lpstr>The (Planar) Slope Number  of a Graph G</vt:lpstr>
      <vt:lpstr>The (Planar) Slope Number  of a Graph G</vt:lpstr>
      <vt:lpstr>The (Planar) Slope Number  of a Graph G</vt:lpstr>
      <vt:lpstr>The (Planar) Slope Number Problem </vt:lpstr>
      <vt:lpstr>The (Planar) Slope Number Problem </vt:lpstr>
      <vt:lpstr>Motivation and State of the Art</vt:lpstr>
      <vt:lpstr>Motivation and State of the Art</vt:lpstr>
      <vt:lpstr>Motivation and State of the Art</vt:lpstr>
      <vt:lpstr>Motivation and State of the Art</vt:lpstr>
      <vt:lpstr>Motivation and State of the Art</vt:lpstr>
      <vt:lpstr>Motivation and State of the Art</vt:lpstr>
      <vt:lpstr>Motivation and State of the Art</vt:lpstr>
      <vt:lpstr>Our research</vt:lpstr>
      <vt:lpstr>Our research</vt:lpstr>
      <vt:lpstr>Our research</vt:lpstr>
      <vt:lpstr>Results</vt:lpstr>
      <vt:lpstr>Results</vt:lpstr>
      <vt:lpstr>Results</vt:lpstr>
      <vt:lpstr>Overview of proof technique</vt:lpstr>
      <vt:lpstr>Overview of proof technique</vt:lpstr>
      <vt:lpstr>Overview of proof technique</vt:lpstr>
      <vt:lpstr>Overview of proof technique</vt:lpstr>
      <vt:lpstr>Overview of proof technique</vt:lpstr>
      <vt:lpstr>A universal set of slopes</vt:lpstr>
      <vt:lpstr>A universal set of slopes</vt:lpstr>
      <vt:lpstr>A universal set of slopes</vt:lpstr>
      <vt:lpstr>A universal set of slopes</vt:lpstr>
      <vt:lpstr>SPQR-tree decomposition</vt:lpstr>
      <vt:lpstr>SPQR-tree decomposition</vt:lpstr>
      <vt:lpstr>SPQR-tree decomposition</vt:lpstr>
      <vt:lpstr>SPQR-tree decomposition</vt:lpstr>
      <vt:lpstr>SPQR-tree decomposition</vt:lpstr>
      <vt:lpstr>SPQR-tree decomposition</vt:lpstr>
      <vt:lpstr>SPQR-tree decomposition</vt:lpstr>
      <vt:lpstr>SPQR-tree decomposition: Postprocessing</vt:lpstr>
      <vt:lpstr>2-connected o1p graphs: Proof scheme</vt:lpstr>
      <vt:lpstr>2-connected o1p graphs: Proof scheme</vt:lpstr>
      <vt:lpstr>2-connected o1p graphs: Proof scheme</vt:lpstr>
      <vt:lpstr>How to draw S-nodes</vt:lpstr>
      <vt:lpstr>How to draw S-nodes</vt:lpstr>
      <vt:lpstr>How to draw S-nodes</vt:lpstr>
      <vt:lpstr>How to draw S-nodes</vt:lpstr>
      <vt:lpstr>How to draw P-nodes</vt:lpstr>
      <vt:lpstr>How to draw P-nodes</vt:lpstr>
      <vt:lpstr>How to draw P-nodes</vt:lpstr>
      <vt:lpstr>How to draw P-nodes</vt:lpstr>
      <vt:lpstr>How to draw P-nodes</vt:lpstr>
      <vt:lpstr>How to draw P-nodes</vt:lpstr>
      <vt:lpstr>How to draw P-nodes</vt:lpstr>
      <vt:lpstr>How to draw P-nodes</vt:lpstr>
      <vt:lpstr>How to draw P-nodes</vt:lpstr>
      <vt:lpstr>How to draw S*-nodes</vt:lpstr>
      <vt:lpstr>How to draw S*-nodes</vt:lpstr>
      <vt:lpstr>How to draw S*-nodes</vt:lpstr>
      <vt:lpstr>How to draw S*-nodes</vt:lpstr>
      <vt:lpstr>How to draw S*-nodes</vt:lpstr>
      <vt:lpstr>How to draw S*-nodes</vt:lpstr>
      <vt:lpstr>How to draw R-nodes</vt:lpstr>
      <vt:lpstr>How to draw R-nodes</vt:lpstr>
      <vt:lpstr>Open problems</vt:lpstr>
      <vt:lpstr>Open problems</vt:lpstr>
      <vt:lpstr>Open problems</vt:lpstr>
      <vt:lpstr>Open problems</vt:lpstr>
      <vt:lpstr>Open problems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liotta</dc:creator>
  <cp:lastModifiedBy>Fabrizio Montecchiani</cp:lastModifiedBy>
  <cp:revision>1302</cp:revision>
  <cp:lastPrinted>1601-01-01T00:00:00Z</cp:lastPrinted>
  <dcterms:created xsi:type="dcterms:W3CDTF">1601-01-01T00:00:00Z</dcterms:created>
  <dcterms:modified xsi:type="dcterms:W3CDTF">2014-09-24T19:46:03Z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